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84" r:id="rId4"/>
    <p:sldId id="285" r:id="rId5"/>
    <p:sldId id="286" r:id="rId6"/>
    <p:sldId id="287" r:id="rId7"/>
    <p:sldId id="288" r:id="rId8"/>
    <p:sldId id="289" r:id="rId9"/>
    <p:sldId id="291" r:id="rId10"/>
    <p:sldId id="294" r:id="rId11"/>
    <p:sldId id="297" r:id="rId12"/>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8"/>
  </p:normalViewPr>
  <p:slideViewPr>
    <p:cSldViewPr snapToGrid="0">
      <p:cViewPr varScale="1">
        <p:scale>
          <a:sx n="100" d="100"/>
          <a:sy n="100" d="100"/>
        </p:scale>
        <p:origin x="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C27FD-8475-F62C-7DF9-C0E26F57C7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o-RO"/>
          </a:p>
        </p:txBody>
      </p:sp>
      <p:sp>
        <p:nvSpPr>
          <p:cNvPr id="3" name="Subtitle 2">
            <a:extLst>
              <a:ext uri="{FF2B5EF4-FFF2-40B4-BE49-F238E27FC236}">
                <a16:creationId xmlns:a16="http://schemas.microsoft.com/office/drawing/2014/main" id="{EF869B30-05B0-C14C-5BCC-18A507087C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o-RO"/>
          </a:p>
        </p:txBody>
      </p:sp>
      <p:sp>
        <p:nvSpPr>
          <p:cNvPr id="4" name="Date Placeholder 3">
            <a:extLst>
              <a:ext uri="{FF2B5EF4-FFF2-40B4-BE49-F238E27FC236}">
                <a16:creationId xmlns:a16="http://schemas.microsoft.com/office/drawing/2014/main" id="{6270A478-9F4C-8A5C-14E2-BC5EA935C157}"/>
              </a:ext>
            </a:extLst>
          </p:cNvPr>
          <p:cNvSpPr>
            <a:spLocks noGrp="1"/>
          </p:cNvSpPr>
          <p:nvPr>
            <p:ph type="dt" sz="half" idx="10"/>
          </p:nvPr>
        </p:nvSpPr>
        <p:spPr/>
        <p:txBody>
          <a:bodyPr/>
          <a:lstStyle/>
          <a:p>
            <a:fld id="{36F657FE-6971-401E-BE56-0ED17844DD9C}" type="datetimeFigureOut">
              <a:rPr lang="ro-RO" smtClean="0"/>
              <a:t>23.11.2023</a:t>
            </a:fld>
            <a:endParaRPr lang="ro-RO"/>
          </a:p>
        </p:txBody>
      </p:sp>
      <p:sp>
        <p:nvSpPr>
          <p:cNvPr id="5" name="Footer Placeholder 4">
            <a:extLst>
              <a:ext uri="{FF2B5EF4-FFF2-40B4-BE49-F238E27FC236}">
                <a16:creationId xmlns:a16="http://schemas.microsoft.com/office/drawing/2014/main" id="{A0F7D3FC-A9BE-8595-CF61-6904F08CAEED}"/>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7EA9F8A9-AFA5-4DDF-82B2-E0A21F93788E}"/>
              </a:ext>
            </a:extLst>
          </p:cNvPr>
          <p:cNvSpPr>
            <a:spLocks noGrp="1"/>
          </p:cNvSpPr>
          <p:nvPr>
            <p:ph type="sldNum" sz="quarter" idx="12"/>
          </p:nvPr>
        </p:nvSpPr>
        <p:spPr/>
        <p:txBody>
          <a:bodyPr/>
          <a:lstStyle/>
          <a:p>
            <a:fld id="{896C970A-9C21-404B-BF44-E70259EA8AA1}" type="slidenum">
              <a:rPr lang="ro-RO" smtClean="0"/>
              <a:t>‹#›</a:t>
            </a:fld>
            <a:endParaRPr lang="ro-RO"/>
          </a:p>
        </p:txBody>
      </p:sp>
    </p:spTree>
    <p:extLst>
      <p:ext uri="{BB962C8B-B14F-4D97-AF65-F5344CB8AC3E}">
        <p14:creationId xmlns:p14="http://schemas.microsoft.com/office/powerpoint/2010/main" val="3134274688"/>
      </p:ext>
    </p:extLst>
  </p:cSld>
  <p:clrMapOvr>
    <a:masterClrMapping/>
  </p:clrMapOvr>
  <mc:AlternateContent xmlns:mc="http://schemas.openxmlformats.org/markup-compatibility/2006" xmlns:p14="http://schemas.microsoft.com/office/powerpoint/2010/main">
    <mc:Choice Requires="p14">
      <p:transition spd="slow" p14:dur="1500" advClick="0" advTm="20000">
        <p:split orient="vert"/>
      </p:transition>
    </mc:Choice>
    <mc:Fallback xmlns="">
      <p:transition spd="slow" advClick="0" advTm="20000">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217D3-AD64-27B3-1279-5753336C95C5}"/>
              </a:ext>
            </a:extLst>
          </p:cNvPr>
          <p:cNvSpPr>
            <a:spLocks noGrp="1"/>
          </p:cNvSpPr>
          <p:nvPr>
            <p:ph type="title"/>
          </p:nvPr>
        </p:nvSpPr>
        <p:spPr/>
        <p:txBody>
          <a:bodyPr/>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12D1EDFC-A266-0B60-0667-91FACF2EEB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76CE551B-664F-A51C-D3AE-1EB5049D9F6A}"/>
              </a:ext>
            </a:extLst>
          </p:cNvPr>
          <p:cNvSpPr>
            <a:spLocks noGrp="1"/>
          </p:cNvSpPr>
          <p:nvPr>
            <p:ph type="dt" sz="half" idx="10"/>
          </p:nvPr>
        </p:nvSpPr>
        <p:spPr/>
        <p:txBody>
          <a:bodyPr/>
          <a:lstStyle/>
          <a:p>
            <a:fld id="{36F657FE-6971-401E-BE56-0ED17844DD9C}" type="datetimeFigureOut">
              <a:rPr lang="ro-RO" smtClean="0"/>
              <a:t>23.11.2023</a:t>
            </a:fld>
            <a:endParaRPr lang="ro-RO"/>
          </a:p>
        </p:txBody>
      </p:sp>
      <p:sp>
        <p:nvSpPr>
          <p:cNvPr id="5" name="Footer Placeholder 4">
            <a:extLst>
              <a:ext uri="{FF2B5EF4-FFF2-40B4-BE49-F238E27FC236}">
                <a16:creationId xmlns:a16="http://schemas.microsoft.com/office/drawing/2014/main" id="{1FE8B5E5-B93C-D9DF-3A7A-CCC1F169D260}"/>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EF921FEA-7F2E-A9EE-7DD6-58BBE3F3BE30}"/>
              </a:ext>
            </a:extLst>
          </p:cNvPr>
          <p:cNvSpPr>
            <a:spLocks noGrp="1"/>
          </p:cNvSpPr>
          <p:nvPr>
            <p:ph type="sldNum" sz="quarter" idx="12"/>
          </p:nvPr>
        </p:nvSpPr>
        <p:spPr/>
        <p:txBody>
          <a:bodyPr/>
          <a:lstStyle/>
          <a:p>
            <a:fld id="{896C970A-9C21-404B-BF44-E70259EA8AA1}" type="slidenum">
              <a:rPr lang="ro-RO" smtClean="0"/>
              <a:t>‹#›</a:t>
            </a:fld>
            <a:endParaRPr lang="ro-RO"/>
          </a:p>
        </p:txBody>
      </p:sp>
    </p:spTree>
    <p:extLst>
      <p:ext uri="{BB962C8B-B14F-4D97-AF65-F5344CB8AC3E}">
        <p14:creationId xmlns:p14="http://schemas.microsoft.com/office/powerpoint/2010/main" val="749845893"/>
      </p:ext>
    </p:extLst>
  </p:cSld>
  <p:clrMapOvr>
    <a:masterClrMapping/>
  </p:clrMapOvr>
  <mc:AlternateContent xmlns:mc="http://schemas.openxmlformats.org/markup-compatibility/2006" xmlns:p14="http://schemas.microsoft.com/office/powerpoint/2010/main">
    <mc:Choice Requires="p14">
      <p:transition spd="slow" p14:dur="1500" advClick="0" advTm="20000">
        <p:split orient="vert"/>
      </p:transition>
    </mc:Choice>
    <mc:Fallback xmlns="">
      <p:transition spd="slow" advClick="0" advTm="20000">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43A972-9824-CC36-170B-C73629428B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o-RO"/>
          </a:p>
        </p:txBody>
      </p:sp>
      <p:sp>
        <p:nvSpPr>
          <p:cNvPr id="3" name="Vertical Text Placeholder 2">
            <a:extLst>
              <a:ext uri="{FF2B5EF4-FFF2-40B4-BE49-F238E27FC236}">
                <a16:creationId xmlns:a16="http://schemas.microsoft.com/office/drawing/2014/main" id="{C785C288-74A4-FF80-D7D5-C561517A2F0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4858AE55-72AF-1F67-3A2F-7B52154BA26C}"/>
              </a:ext>
            </a:extLst>
          </p:cNvPr>
          <p:cNvSpPr>
            <a:spLocks noGrp="1"/>
          </p:cNvSpPr>
          <p:nvPr>
            <p:ph type="dt" sz="half" idx="10"/>
          </p:nvPr>
        </p:nvSpPr>
        <p:spPr/>
        <p:txBody>
          <a:bodyPr/>
          <a:lstStyle/>
          <a:p>
            <a:fld id="{36F657FE-6971-401E-BE56-0ED17844DD9C}" type="datetimeFigureOut">
              <a:rPr lang="ro-RO" smtClean="0"/>
              <a:t>23.11.2023</a:t>
            </a:fld>
            <a:endParaRPr lang="ro-RO"/>
          </a:p>
        </p:txBody>
      </p:sp>
      <p:sp>
        <p:nvSpPr>
          <p:cNvPr id="5" name="Footer Placeholder 4">
            <a:extLst>
              <a:ext uri="{FF2B5EF4-FFF2-40B4-BE49-F238E27FC236}">
                <a16:creationId xmlns:a16="http://schemas.microsoft.com/office/drawing/2014/main" id="{ECA7BC36-DE74-4345-01BD-CDB227F8A3E7}"/>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A4B1C7E3-8F4D-EC9C-AC64-1ACE7450CF89}"/>
              </a:ext>
            </a:extLst>
          </p:cNvPr>
          <p:cNvSpPr>
            <a:spLocks noGrp="1"/>
          </p:cNvSpPr>
          <p:nvPr>
            <p:ph type="sldNum" sz="quarter" idx="12"/>
          </p:nvPr>
        </p:nvSpPr>
        <p:spPr/>
        <p:txBody>
          <a:bodyPr/>
          <a:lstStyle/>
          <a:p>
            <a:fld id="{896C970A-9C21-404B-BF44-E70259EA8AA1}" type="slidenum">
              <a:rPr lang="ro-RO" smtClean="0"/>
              <a:t>‹#›</a:t>
            </a:fld>
            <a:endParaRPr lang="ro-RO"/>
          </a:p>
        </p:txBody>
      </p:sp>
    </p:spTree>
    <p:extLst>
      <p:ext uri="{BB962C8B-B14F-4D97-AF65-F5344CB8AC3E}">
        <p14:creationId xmlns:p14="http://schemas.microsoft.com/office/powerpoint/2010/main" val="4045247821"/>
      </p:ext>
    </p:extLst>
  </p:cSld>
  <p:clrMapOvr>
    <a:masterClrMapping/>
  </p:clrMapOvr>
  <mc:AlternateContent xmlns:mc="http://schemas.openxmlformats.org/markup-compatibility/2006" xmlns:p14="http://schemas.microsoft.com/office/powerpoint/2010/main">
    <mc:Choice Requires="p14">
      <p:transition spd="slow" p14:dur="1500" advClick="0" advTm="20000">
        <p:split orient="vert"/>
      </p:transition>
    </mc:Choice>
    <mc:Fallback xmlns="">
      <p:transition spd="slow" advClick="0" advTm="20000">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A242B-EADB-6E20-9FC5-D1BDEBB4142C}"/>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C8C669DF-3CE7-EB7A-D93F-C5E20F34F2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6C5908B7-1B30-2B6D-CDFB-31E293A07CCD}"/>
              </a:ext>
            </a:extLst>
          </p:cNvPr>
          <p:cNvSpPr>
            <a:spLocks noGrp="1"/>
          </p:cNvSpPr>
          <p:nvPr>
            <p:ph type="dt" sz="half" idx="10"/>
          </p:nvPr>
        </p:nvSpPr>
        <p:spPr/>
        <p:txBody>
          <a:bodyPr/>
          <a:lstStyle/>
          <a:p>
            <a:fld id="{36F657FE-6971-401E-BE56-0ED17844DD9C}" type="datetimeFigureOut">
              <a:rPr lang="ro-RO" smtClean="0"/>
              <a:t>23.11.2023</a:t>
            </a:fld>
            <a:endParaRPr lang="ro-RO"/>
          </a:p>
        </p:txBody>
      </p:sp>
      <p:sp>
        <p:nvSpPr>
          <p:cNvPr id="5" name="Footer Placeholder 4">
            <a:extLst>
              <a:ext uri="{FF2B5EF4-FFF2-40B4-BE49-F238E27FC236}">
                <a16:creationId xmlns:a16="http://schemas.microsoft.com/office/drawing/2014/main" id="{E6728941-DAF9-A839-0DD0-DEB2B4AC2582}"/>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3FAE2258-712C-AA3A-3342-27FF7F0DAA0C}"/>
              </a:ext>
            </a:extLst>
          </p:cNvPr>
          <p:cNvSpPr>
            <a:spLocks noGrp="1"/>
          </p:cNvSpPr>
          <p:nvPr>
            <p:ph type="sldNum" sz="quarter" idx="12"/>
          </p:nvPr>
        </p:nvSpPr>
        <p:spPr/>
        <p:txBody>
          <a:bodyPr/>
          <a:lstStyle/>
          <a:p>
            <a:fld id="{896C970A-9C21-404B-BF44-E70259EA8AA1}" type="slidenum">
              <a:rPr lang="ro-RO" smtClean="0"/>
              <a:t>‹#›</a:t>
            </a:fld>
            <a:endParaRPr lang="ro-RO"/>
          </a:p>
        </p:txBody>
      </p:sp>
    </p:spTree>
    <p:extLst>
      <p:ext uri="{BB962C8B-B14F-4D97-AF65-F5344CB8AC3E}">
        <p14:creationId xmlns:p14="http://schemas.microsoft.com/office/powerpoint/2010/main" val="1837609060"/>
      </p:ext>
    </p:extLst>
  </p:cSld>
  <p:clrMapOvr>
    <a:masterClrMapping/>
  </p:clrMapOvr>
  <mc:AlternateContent xmlns:mc="http://schemas.openxmlformats.org/markup-compatibility/2006" xmlns:p14="http://schemas.microsoft.com/office/powerpoint/2010/main">
    <mc:Choice Requires="p14">
      <p:transition spd="slow" p14:dur="1500" advClick="0" advTm="20000">
        <p:split orient="vert"/>
      </p:transition>
    </mc:Choice>
    <mc:Fallback xmlns="">
      <p:transition spd="slow" advClick="0" advTm="20000">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38C1D-005B-BFD3-3081-A1DF96C45A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o-RO"/>
          </a:p>
        </p:txBody>
      </p:sp>
      <p:sp>
        <p:nvSpPr>
          <p:cNvPr id="3" name="Text Placeholder 2">
            <a:extLst>
              <a:ext uri="{FF2B5EF4-FFF2-40B4-BE49-F238E27FC236}">
                <a16:creationId xmlns:a16="http://schemas.microsoft.com/office/drawing/2014/main" id="{C3C91B94-7E87-A94C-CDFE-2297DC3C01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CEDA83-2594-EE78-3710-768EDADC5A3C}"/>
              </a:ext>
            </a:extLst>
          </p:cNvPr>
          <p:cNvSpPr>
            <a:spLocks noGrp="1"/>
          </p:cNvSpPr>
          <p:nvPr>
            <p:ph type="dt" sz="half" idx="10"/>
          </p:nvPr>
        </p:nvSpPr>
        <p:spPr/>
        <p:txBody>
          <a:bodyPr/>
          <a:lstStyle/>
          <a:p>
            <a:fld id="{36F657FE-6971-401E-BE56-0ED17844DD9C}" type="datetimeFigureOut">
              <a:rPr lang="ro-RO" smtClean="0"/>
              <a:t>23.11.2023</a:t>
            </a:fld>
            <a:endParaRPr lang="ro-RO"/>
          </a:p>
        </p:txBody>
      </p:sp>
      <p:sp>
        <p:nvSpPr>
          <p:cNvPr id="5" name="Footer Placeholder 4">
            <a:extLst>
              <a:ext uri="{FF2B5EF4-FFF2-40B4-BE49-F238E27FC236}">
                <a16:creationId xmlns:a16="http://schemas.microsoft.com/office/drawing/2014/main" id="{2CE35F44-14F8-31BD-CD55-DAF52871B89B}"/>
              </a:ext>
            </a:extLst>
          </p:cNvPr>
          <p:cNvSpPr>
            <a:spLocks noGrp="1"/>
          </p:cNvSpPr>
          <p:nvPr>
            <p:ph type="ftr" sz="quarter" idx="11"/>
          </p:nvPr>
        </p:nvSpPr>
        <p:spPr/>
        <p:txBody>
          <a:bodyPr/>
          <a:lstStyle/>
          <a:p>
            <a:endParaRPr lang="ro-RO"/>
          </a:p>
        </p:txBody>
      </p:sp>
      <p:sp>
        <p:nvSpPr>
          <p:cNvPr id="6" name="Slide Number Placeholder 5">
            <a:extLst>
              <a:ext uri="{FF2B5EF4-FFF2-40B4-BE49-F238E27FC236}">
                <a16:creationId xmlns:a16="http://schemas.microsoft.com/office/drawing/2014/main" id="{40CDF4E3-7A1B-E683-7DDD-9628299A1B61}"/>
              </a:ext>
            </a:extLst>
          </p:cNvPr>
          <p:cNvSpPr>
            <a:spLocks noGrp="1"/>
          </p:cNvSpPr>
          <p:nvPr>
            <p:ph type="sldNum" sz="quarter" idx="12"/>
          </p:nvPr>
        </p:nvSpPr>
        <p:spPr/>
        <p:txBody>
          <a:bodyPr/>
          <a:lstStyle/>
          <a:p>
            <a:fld id="{896C970A-9C21-404B-BF44-E70259EA8AA1}" type="slidenum">
              <a:rPr lang="ro-RO" smtClean="0"/>
              <a:t>‹#›</a:t>
            </a:fld>
            <a:endParaRPr lang="ro-RO"/>
          </a:p>
        </p:txBody>
      </p:sp>
    </p:spTree>
    <p:extLst>
      <p:ext uri="{BB962C8B-B14F-4D97-AF65-F5344CB8AC3E}">
        <p14:creationId xmlns:p14="http://schemas.microsoft.com/office/powerpoint/2010/main" val="3452616909"/>
      </p:ext>
    </p:extLst>
  </p:cSld>
  <p:clrMapOvr>
    <a:masterClrMapping/>
  </p:clrMapOvr>
  <mc:AlternateContent xmlns:mc="http://schemas.openxmlformats.org/markup-compatibility/2006" xmlns:p14="http://schemas.microsoft.com/office/powerpoint/2010/main">
    <mc:Choice Requires="p14">
      <p:transition spd="slow" p14:dur="1500" advClick="0" advTm="20000">
        <p:split orient="vert"/>
      </p:transition>
    </mc:Choice>
    <mc:Fallback xmlns="">
      <p:transition spd="slow" advClick="0" advTm="20000">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522D5-A51B-BC58-124A-449A36CB5614}"/>
              </a:ext>
            </a:extLst>
          </p:cNvPr>
          <p:cNvSpPr>
            <a:spLocks noGrp="1"/>
          </p:cNvSpPr>
          <p:nvPr>
            <p:ph type="title"/>
          </p:nvPr>
        </p:nvSpPr>
        <p:spPr/>
        <p:txBody>
          <a:bodyPr/>
          <a:lstStyle/>
          <a:p>
            <a:r>
              <a:rPr lang="en-US"/>
              <a:t>Click to edit Master title style</a:t>
            </a:r>
            <a:endParaRPr lang="ro-RO"/>
          </a:p>
        </p:txBody>
      </p:sp>
      <p:sp>
        <p:nvSpPr>
          <p:cNvPr id="3" name="Content Placeholder 2">
            <a:extLst>
              <a:ext uri="{FF2B5EF4-FFF2-40B4-BE49-F238E27FC236}">
                <a16:creationId xmlns:a16="http://schemas.microsoft.com/office/drawing/2014/main" id="{9DC730A1-991B-D2B8-CAF4-8338389DE9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Content Placeholder 3">
            <a:extLst>
              <a:ext uri="{FF2B5EF4-FFF2-40B4-BE49-F238E27FC236}">
                <a16:creationId xmlns:a16="http://schemas.microsoft.com/office/drawing/2014/main" id="{F7C96103-B39D-BFDE-3F78-5A583B5215F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Date Placeholder 4">
            <a:extLst>
              <a:ext uri="{FF2B5EF4-FFF2-40B4-BE49-F238E27FC236}">
                <a16:creationId xmlns:a16="http://schemas.microsoft.com/office/drawing/2014/main" id="{3C6CE467-5ACF-251A-1E44-19C3AC1AB68E}"/>
              </a:ext>
            </a:extLst>
          </p:cNvPr>
          <p:cNvSpPr>
            <a:spLocks noGrp="1"/>
          </p:cNvSpPr>
          <p:nvPr>
            <p:ph type="dt" sz="half" idx="10"/>
          </p:nvPr>
        </p:nvSpPr>
        <p:spPr/>
        <p:txBody>
          <a:bodyPr/>
          <a:lstStyle/>
          <a:p>
            <a:fld id="{36F657FE-6971-401E-BE56-0ED17844DD9C}" type="datetimeFigureOut">
              <a:rPr lang="ro-RO" smtClean="0"/>
              <a:t>23.11.2023</a:t>
            </a:fld>
            <a:endParaRPr lang="ro-RO"/>
          </a:p>
        </p:txBody>
      </p:sp>
      <p:sp>
        <p:nvSpPr>
          <p:cNvPr id="6" name="Footer Placeholder 5">
            <a:extLst>
              <a:ext uri="{FF2B5EF4-FFF2-40B4-BE49-F238E27FC236}">
                <a16:creationId xmlns:a16="http://schemas.microsoft.com/office/drawing/2014/main" id="{84AD53A4-DAE6-1BED-0E4E-136BFAAF9FE5}"/>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67E6EB6E-E696-F9F3-220C-27B280F647A0}"/>
              </a:ext>
            </a:extLst>
          </p:cNvPr>
          <p:cNvSpPr>
            <a:spLocks noGrp="1"/>
          </p:cNvSpPr>
          <p:nvPr>
            <p:ph type="sldNum" sz="quarter" idx="12"/>
          </p:nvPr>
        </p:nvSpPr>
        <p:spPr/>
        <p:txBody>
          <a:bodyPr/>
          <a:lstStyle/>
          <a:p>
            <a:fld id="{896C970A-9C21-404B-BF44-E70259EA8AA1}" type="slidenum">
              <a:rPr lang="ro-RO" smtClean="0"/>
              <a:t>‹#›</a:t>
            </a:fld>
            <a:endParaRPr lang="ro-RO"/>
          </a:p>
        </p:txBody>
      </p:sp>
    </p:spTree>
    <p:extLst>
      <p:ext uri="{BB962C8B-B14F-4D97-AF65-F5344CB8AC3E}">
        <p14:creationId xmlns:p14="http://schemas.microsoft.com/office/powerpoint/2010/main" val="640379081"/>
      </p:ext>
    </p:extLst>
  </p:cSld>
  <p:clrMapOvr>
    <a:masterClrMapping/>
  </p:clrMapOvr>
  <mc:AlternateContent xmlns:mc="http://schemas.openxmlformats.org/markup-compatibility/2006" xmlns:p14="http://schemas.microsoft.com/office/powerpoint/2010/main">
    <mc:Choice Requires="p14">
      <p:transition spd="slow" p14:dur="1500" advClick="0" advTm="20000">
        <p:split orient="vert"/>
      </p:transition>
    </mc:Choice>
    <mc:Fallback xmlns="">
      <p:transition spd="slow" advClick="0" advTm="20000">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7C403-36EA-A4FD-30DD-6BFB46D3042C}"/>
              </a:ext>
            </a:extLst>
          </p:cNvPr>
          <p:cNvSpPr>
            <a:spLocks noGrp="1"/>
          </p:cNvSpPr>
          <p:nvPr>
            <p:ph type="title"/>
          </p:nvPr>
        </p:nvSpPr>
        <p:spPr>
          <a:xfrm>
            <a:off x="839788" y="365125"/>
            <a:ext cx="10515600" cy="1325563"/>
          </a:xfrm>
        </p:spPr>
        <p:txBody>
          <a:bodyPr/>
          <a:lstStyle/>
          <a:p>
            <a:r>
              <a:rPr lang="en-US"/>
              <a:t>Click to edit Master title style</a:t>
            </a:r>
            <a:endParaRPr lang="ro-RO"/>
          </a:p>
        </p:txBody>
      </p:sp>
      <p:sp>
        <p:nvSpPr>
          <p:cNvPr id="3" name="Text Placeholder 2">
            <a:extLst>
              <a:ext uri="{FF2B5EF4-FFF2-40B4-BE49-F238E27FC236}">
                <a16:creationId xmlns:a16="http://schemas.microsoft.com/office/drawing/2014/main" id="{E49A2D55-0D0A-8E3D-CBFE-6642CB77BB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C77BA4-0BA6-67DF-3011-914E496223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5" name="Text Placeholder 4">
            <a:extLst>
              <a:ext uri="{FF2B5EF4-FFF2-40B4-BE49-F238E27FC236}">
                <a16:creationId xmlns:a16="http://schemas.microsoft.com/office/drawing/2014/main" id="{65F426C9-63E0-F108-FCD2-B1F4B0A60F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D01E4F-A358-4665-8049-8A926B4890D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7" name="Date Placeholder 6">
            <a:extLst>
              <a:ext uri="{FF2B5EF4-FFF2-40B4-BE49-F238E27FC236}">
                <a16:creationId xmlns:a16="http://schemas.microsoft.com/office/drawing/2014/main" id="{21D66F1B-24CF-E5A4-9740-A3FADA32C015}"/>
              </a:ext>
            </a:extLst>
          </p:cNvPr>
          <p:cNvSpPr>
            <a:spLocks noGrp="1"/>
          </p:cNvSpPr>
          <p:nvPr>
            <p:ph type="dt" sz="half" idx="10"/>
          </p:nvPr>
        </p:nvSpPr>
        <p:spPr/>
        <p:txBody>
          <a:bodyPr/>
          <a:lstStyle/>
          <a:p>
            <a:fld id="{36F657FE-6971-401E-BE56-0ED17844DD9C}" type="datetimeFigureOut">
              <a:rPr lang="ro-RO" smtClean="0"/>
              <a:t>23.11.2023</a:t>
            </a:fld>
            <a:endParaRPr lang="ro-RO"/>
          </a:p>
        </p:txBody>
      </p:sp>
      <p:sp>
        <p:nvSpPr>
          <p:cNvPr id="8" name="Footer Placeholder 7">
            <a:extLst>
              <a:ext uri="{FF2B5EF4-FFF2-40B4-BE49-F238E27FC236}">
                <a16:creationId xmlns:a16="http://schemas.microsoft.com/office/drawing/2014/main" id="{A8171DE6-4EE4-8589-F8D7-862214C4F883}"/>
              </a:ext>
            </a:extLst>
          </p:cNvPr>
          <p:cNvSpPr>
            <a:spLocks noGrp="1"/>
          </p:cNvSpPr>
          <p:nvPr>
            <p:ph type="ftr" sz="quarter" idx="11"/>
          </p:nvPr>
        </p:nvSpPr>
        <p:spPr/>
        <p:txBody>
          <a:bodyPr/>
          <a:lstStyle/>
          <a:p>
            <a:endParaRPr lang="ro-RO"/>
          </a:p>
        </p:txBody>
      </p:sp>
      <p:sp>
        <p:nvSpPr>
          <p:cNvPr id="9" name="Slide Number Placeholder 8">
            <a:extLst>
              <a:ext uri="{FF2B5EF4-FFF2-40B4-BE49-F238E27FC236}">
                <a16:creationId xmlns:a16="http://schemas.microsoft.com/office/drawing/2014/main" id="{5FD894E6-6790-57B6-646C-CD096DB08E89}"/>
              </a:ext>
            </a:extLst>
          </p:cNvPr>
          <p:cNvSpPr>
            <a:spLocks noGrp="1"/>
          </p:cNvSpPr>
          <p:nvPr>
            <p:ph type="sldNum" sz="quarter" idx="12"/>
          </p:nvPr>
        </p:nvSpPr>
        <p:spPr/>
        <p:txBody>
          <a:bodyPr/>
          <a:lstStyle/>
          <a:p>
            <a:fld id="{896C970A-9C21-404B-BF44-E70259EA8AA1}" type="slidenum">
              <a:rPr lang="ro-RO" smtClean="0"/>
              <a:t>‹#›</a:t>
            </a:fld>
            <a:endParaRPr lang="ro-RO"/>
          </a:p>
        </p:txBody>
      </p:sp>
    </p:spTree>
    <p:extLst>
      <p:ext uri="{BB962C8B-B14F-4D97-AF65-F5344CB8AC3E}">
        <p14:creationId xmlns:p14="http://schemas.microsoft.com/office/powerpoint/2010/main" val="3729210744"/>
      </p:ext>
    </p:extLst>
  </p:cSld>
  <p:clrMapOvr>
    <a:masterClrMapping/>
  </p:clrMapOvr>
  <mc:AlternateContent xmlns:mc="http://schemas.openxmlformats.org/markup-compatibility/2006" xmlns:p14="http://schemas.microsoft.com/office/powerpoint/2010/main">
    <mc:Choice Requires="p14">
      <p:transition spd="slow" p14:dur="1500" advClick="0" advTm="20000">
        <p:split orient="vert"/>
      </p:transition>
    </mc:Choice>
    <mc:Fallback xmlns="">
      <p:transition spd="slow" advClick="0" advTm="20000">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8690B-626B-9E27-A4F6-3E4AFAC64CBF}"/>
              </a:ext>
            </a:extLst>
          </p:cNvPr>
          <p:cNvSpPr>
            <a:spLocks noGrp="1"/>
          </p:cNvSpPr>
          <p:nvPr>
            <p:ph type="title"/>
          </p:nvPr>
        </p:nvSpPr>
        <p:spPr/>
        <p:txBody>
          <a:bodyPr/>
          <a:lstStyle/>
          <a:p>
            <a:r>
              <a:rPr lang="en-US"/>
              <a:t>Click to edit Master title style</a:t>
            </a:r>
            <a:endParaRPr lang="ro-RO"/>
          </a:p>
        </p:txBody>
      </p:sp>
      <p:sp>
        <p:nvSpPr>
          <p:cNvPr id="3" name="Date Placeholder 2">
            <a:extLst>
              <a:ext uri="{FF2B5EF4-FFF2-40B4-BE49-F238E27FC236}">
                <a16:creationId xmlns:a16="http://schemas.microsoft.com/office/drawing/2014/main" id="{9B9828BA-A4BD-50A1-91CB-109EDAD69935}"/>
              </a:ext>
            </a:extLst>
          </p:cNvPr>
          <p:cNvSpPr>
            <a:spLocks noGrp="1"/>
          </p:cNvSpPr>
          <p:nvPr>
            <p:ph type="dt" sz="half" idx="10"/>
          </p:nvPr>
        </p:nvSpPr>
        <p:spPr/>
        <p:txBody>
          <a:bodyPr/>
          <a:lstStyle/>
          <a:p>
            <a:fld id="{36F657FE-6971-401E-BE56-0ED17844DD9C}" type="datetimeFigureOut">
              <a:rPr lang="ro-RO" smtClean="0"/>
              <a:t>23.11.2023</a:t>
            </a:fld>
            <a:endParaRPr lang="ro-RO"/>
          </a:p>
        </p:txBody>
      </p:sp>
      <p:sp>
        <p:nvSpPr>
          <p:cNvPr id="4" name="Footer Placeholder 3">
            <a:extLst>
              <a:ext uri="{FF2B5EF4-FFF2-40B4-BE49-F238E27FC236}">
                <a16:creationId xmlns:a16="http://schemas.microsoft.com/office/drawing/2014/main" id="{F64CA2FB-3777-E209-B211-ED03CA38F6B1}"/>
              </a:ext>
            </a:extLst>
          </p:cNvPr>
          <p:cNvSpPr>
            <a:spLocks noGrp="1"/>
          </p:cNvSpPr>
          <p:nvPr>
            <p:ph type="ftr" sz="quarter" idx="11"/>
          </p:nvPr>
        </p:nvSpPr>
        <p:spPr/>
        <p:txBody>
          <a:bodyPr/>
          <a:lstStyle/>
          <a:p>
            <a:endParaRPr lang="ro-RO"/>
          </a:p>
        </p:txBody>
      </p:sp>
      <p:sp>
        <p:nvSpPr>
          <p:cNvPr id="5" name="Slide Number Placeholder 4">
            <a:extLst>
              <a:ext uri="{FF2B5EF4-FFF2-40B4-BE49-F238E27FC236}">
                <a16:creationId xmlns:a16="http://schemas.microsoft.com/office/drawing/2014/main" id="{8A4757A9-5C3D-4D3A-F73B-6F4C5F257376}"/>
              </a:ext>
            </a:extLst>
          </p:cNvPr>
          <p:cNvSpPr>
            <a:spLocks noGrp="1"/>
          </p:cNvSpPr>
          <p:nvPr>
            <p:ph type="sldNum" sz="quarter" idx="12"/>
          </p:nvPr>
        </p:nvSpPr>
        <p:spPr/>
        <p:txBody>
          <a:bodyPr/>
          <a:lstStyle/>
          <a:p>
            <a:fld id="{896C970A-9C21-404B-BF44-E70259EA8AA1}" type="slidenum">
              <a:rPr lang="ro-RO" smtClean="0"/>
              <a:t>‹#›</a:t>
            </a:fld>
            <a:endParaRPr lang="ro-RO"/>
          </a:p>
        </p:txBody>
      </p:sp>
    </p:spTree>
    <p:extLst>
      <p:ext uri="{BB962C8B-B14F-4D97-AF65-F5344CB8AC3E}">
        <p14:creationId xmlns:p14="http://schemas.microsoft.com/office/powerpoint/2010/main" val="4029204372"/>
      </p:ext>
    </p:extLst>
  </p:cSld>
  <p:clrMapOvr>
    <a:masterClrMapping/>
  </p:clrMapOvr>
  <mc:AlternateContent xmlns:mc="http://schemas.openxmlformats.org/markup-compatibility/2006" xmlns:p14="http://schemas.microsoft.com/office/powerpoint/2010/main">
    <mc:Choice Requires="p14">
      <p:transition spd="slow" p14:dur="1500" advClick="0" advTm="20000">
        <p:split orient="vert"/>
      </p:transition>
    </mc:Choice>
    <mc:Fallback xmlns="">
      <p:transition spd="slow" advClick="0" advTm="20000">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3491F6-18AE-BE7D-2ADD-E4FB3A82AF40}"/>
              </a:ext>
            </a:extLst>
          </p:cNvPr>
          <p:cNvSpPr>
            <a:spLocks noGrp="1"/>
          </p:cNvSpPr>
          <p:nvPr>
            <p:ph type="dt" sz="half" idx="10"/>
          </p:nvPr>
        </p:nvSpPr>
        <p:spPr/>
        <p:txBody>
          <a:bodyPr/>
          <a:lstStyle/>
          <a:p>
            <a:fld id="{36F657FE-6971-401E-BE56-0ED17844DD9C}" type="datetimeFigureOut">
              <a:rPr lang="ro-RO" smtClean="0"/>
              <a:t>23.11.2023</a:t>
            </a:fld>
            <a:endParaRPr lang="ro-RO"/>
          </a:p>
        </p:txBody>
      </p:sp>
      <p:sp>
        <p:nvSpPr>
          <p:cNvPr id="3" name="Footer Placeholder 2">
            <a:extLst>
              <a:ext uri="{FF2B5EF4-FFF2-40B4-BE49-F238E27FC236}">
                <a16:creationId xmlns:a16="http://schemas.microsoft.com/office/drawing/2014/main" id="{41A4C91A-9D11-981F-224B-D3588FFD8DD1}"/>
              </a:ext>
            </a:extLst>
          </p:cNvPr>
          <p:cNvSpPr>
            <a:spLocks noGrp="1"/>
          </p:cNvSpPr>
          <p:nvPr>
            <p:ph type="ftr" sz="quarter" idx="11"/>
          </p:nvPr>
        </p:nvSpPr>
        <p:spPr/>
        <p:txBody>
          <a:bodyPr/>
          <a:lstStyle/>
          <a:p>
            <a:endParaRPr lang="ro-RO"/>
          </a:p>
        </p:txBody>
      </p:sp>
      <p:sp>
        <p:nvSpPr>
          <p:cNvPr id="4" name="Slide Number Placeholder 3">
            <a:extLst>
              <a:ext uri="{FF2B5EF4-FFF2-40B4-BE49-F238E27FC236}">
                <a16:creationId xmlns:a16="http://schemas.microsoft.com/office/drawing/2014/main" id="{22867317-5C45-3EFD-8130-C1CAF48DDD25}"/>
              </a:ext>
            </a:extLst>
          </p:cNvPr>
          <p:cNvSpPr>
            <a:spLocks noGrp="1"/>
          </p:cNvSpPr>
          <p:nvPr>
            <p:ph type="sldNum" sz="quarter" idx="12"/>
          </p:nvPr>
        </p:nvSpPr>
        <p:spPr/>
        <p:txBody>
          <a:bodyPr/>
          <a:lstStyle/>
          <a:p>
            <a:fld id="{896C970A-9C21-404B-BF44-E70259EA8AA1}" type="slidenum">
              <a:rPr lang="ro-RO" smtClean="0"/>
              <a:t>‹#›</a:t>
            </a:fld>
            <a:endParaRPr lang="ro-RO"/>
          </a:p>
        </p:txBody>
      </p:sp>
    </p:spTree>
    <p:extLst>
      <p:ext uri="{BB962C8B-B14F-4D97-AF65-F5344CB8AC3E}">
        <p14:creationId xmlns:p14="http://schemas.microsoft.com/office/powerpoint/2010/main" val="1070731457"/>
      </p:ext>
    </p:extLst>
  </p:cSld>
  <p:clrMapOvr>
    <a:masterClrMapping/>
  </p:clrMapOvr>
  <mc:AlternateContent xmlns:mc="http://schemas.openxmlformats.org/markup-compatibility/2006" xmlns:p14="http://schemas.microsoft.com/office/powerpoint/2010/main">
    <mc:Choice Requires="p14">
      <p:transition spd="slow" p14:dur="1500" advClick="0" advTm="20000">
        <p:split orient="vert"/>
      </p:transition>
    </mc:Choice>
    <mc:Fallback xmlns="">
      <p:transition spd="slow" advClick="0" advTm="20000">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DAF9F-9D37-EB6C-D865-7EF73292DD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Content Placeholder 2">
            <a:extLst>
              <a:ext uri="{FF2B5EF4-FFF2-40B4-BE49-F238E27FC236}">
                <a16:creationId xmlns:a16="http://schemas.microsoft.com/office/drawing/2014/main" id="{EEE989FC-02BC-F248-26A6-FC901022DD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Text Placeholder 3">
            <a:extLst>
              <a:ext uri="{FF2B5EF4-FFF2-40B4-BE49-F238E27FC236}">
                <a16:creationId xmlns:a16="http://schemas.microsoft.com/office/drawing/2014/main" id="{DA96FE72-4288-20E0-4A1E-5C21868EB1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6F4323-DC76-16DD-2F09-92B5C6EE28A0}"/>
              </a:ext>
            </a:extLst>
          </p:cNvPr>
          <p:cNvSpPr>
            <a:spLocks noGrp="1"/>
          </p:cNvSpPr>
          <p:nvPr>
            <p:ph type="dt" sz="half" idx="10"/>
          </p:nvPr>
        </p:nvSpPr>
        <p:spPr/>
        <p:txBody>
          <a:bodyPr/>
          <a:lstStyle/>
          <a:p>
            <a:fld id="{36F657FE-6971-401E-BE56-0ED17844DD9C}" type="datetimeFigureOut">
              <a:rPr lang="ro-RO" smtClean="0"/>
              <a:t>23.11.2023</a:t>
            </a:fld>
            <a:endParaRPr lang="ro-RO"/>
          </a:p>
        </p:txBody>
      </p:sp>
      <p:sp>
        <p:nvSpPr>
          <p:cNvPr id="6" name="Footer Placeholder 5">
            <a:extLst>
              <a:ext uri="{FF2B5EF4-FFF2-40B4-BE49-F238E27FC236}">
                <a16:creationId xmlns:a16="http://schemas.microsoft.com/office/drawing/2014/main" id="{B5B5E0FA-33CD-EE6E-D0B1-75E725F2FDDC}"/>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B77279A7-CA99-C8D2-1EF1-BDD7AB88BEDF}"/>
              </a:ext>
            </a:extLst>
          </p:cNvPr>
          <p:cNvSpPr>
            <a:spLocks noGrp="1"/>
          </p:cNvSpPr>
          <p:nvPr>
            <p:ph type="sldNum" sz="quarter" idx="12"/>
          </p:nvPr>
        </p:nvSpPr>
        <p:spPr/>
        <p:txBody>
          <a:bodyPr/>
          <a:lstStyle/>
          <a:p>
            <a:fld id="{896C970A-9C21-404B-BF44-E70259EA8AA1}" type="slidenum">
              <a:rPr lang="ro-RO" smtClean="0"/>
              <a:t>‹#›</a:t>
            </a:fld>
            <a:endParaRPr lang="ro-RO"/>
          </a:p>
        </p:txBody>
      </p:sp>
    </p:spTree>
    <p:extLst>
      <p:ext uri="{BB962C8B-B14F-4D97-AF65-F5344CB8AC3E}">
        <p14:creationId xmlns:p14="http://schemas.microsoft.com/office/powerpoint/2010/main" val="281999339"/>
      </p:ext>
    </p:extLst>
  </p:cSld>
  <p:clrMapOvr>
    <a:masterClrMapping/>
  </p:clrMapOvr>
  <mc:AlternateContent xmlns:mc="http://schemas.openxmlformats.org/markup-compatibility/2006" xmlns:p14="http://schemas.microsoft.com/office/powerpoint/2010/main">
    <mc:Choice Requires="p14">
      <p:transition spd="slow" p14:dur="1500" advClick="0" advTm="20000">
        <p:split orient="vert"/>
      </p:transition>
    </mc:Choice>
    <mc:Fallback xmlns="">
      <p:transition spd="slow" advClick="0" advTm="20000">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C5D05-B60E-CA0A-1C2F-80D6C76B2D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o-RO"/>
          </a:p>
        </p:txBody>
      </p:sp>
      <p:sp>
        <p:nvSpPr>
          <p:cNvPr id="3" name="Picture Placeholder 2">
            <a:extLst>
              <a:ext uri="{FF2B5EF4-FFF2-40B4-BE49-F238E27FC236}">
                <a16:creationId xmlns:a16="http://schemas.microsoft.com/office/drawing/2014/main" id="{3F3CE4AB-B252-63B6-8232-5A478D2FC9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o-RO"/>
          </a:p>
        </p:txBody>
      </p:sp>
      <p:sp>
        <p:nvSpPr>
          <p:cNvPr id="4" name="Text Placeholder 3">
            <a:extLst>
              <a:ext uri="{FF2B5EF4-FFF2-40B4-BE49-F238E27FC236}">
                <a16:creationId xmlns:a16="http://schemas.microsoft.com/office/drawing/2014/main" id="{22691F43-06F5-5802-EB67-7F7DAF3C1C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C438A0-F30E-4B12-F6C5-C03765DEA766}"/>
              </a:ext>
            </a:extLst>
          </p:cNvPr>
          <p:cNvSpPr>
            <a:spLocks noGrp="1"/>
          </p:cNvSpPr>
          <p:nvPr>
            <p:ph type="dt" sz="half" idx="10"/>
          </p:nvPr>
        </p:nvSpPr>
        <p:spPr/>
        <p:txBody>
          <a:bodyPr/>
          <a:lstStyle/>
          <a:p>
            <a:fld id="{36F657FE-6971-401E-BE56-0ED17844DD9C}" type="datetimeFigureOut">
              <a:rPr lang="ro-RO" smtClean="0"/>
              <a:t>23.11.2023</a:t>
            </a:fld>
            <a:endParaRPr lang="ro-RO"/>
          </a:p>
        </p:txBody>
      </p:sp>
      <p:sp>
        <p:nvSpPr>
          <p:cNvPr id="6" name="Footer Placeholder 5">
            <a:extLst>
              <a:ext uri="{FF2B5EF4-FFF2-40B4-BE49-F238E27FC236}">
                <a16:creationId xmlns:a16="http://schemas.microsoft.com/office/drawing/2014/main" id="{61804080-B7CA-D830-A820-5E69471FADB9}"/>
              </a:ext>
            </a:extLst>
          </p:cNvPr>
          <p:cNvSpPr>
            <a:spLocks noGrp="1"/>
          </p:cNvSpPr>
          <p:nvPr>
            <p:ph type="ftr" sz="quarter" idx="11"/>
          </p:nvPr>
        </p:nvSpPr>
        <p:spPr/>
        <p:txBody>
          <a:bodyPr/>
          <a:lstStyle/>
          <a:p>
            <a:endParaRPr lang="ro-RO"/>
          </a:p>
        </p:txBody>
      </p:sp>
      <p:sp>
        <p:nvSpPr>
          <p:cNvPr id="7" name="Slide Number Placeholder 6">
            <a:extLst>
              <a:ext uri="{FF2B5EF4-FFF2-40B4-BE49-F238E27FC236}">
                <a16:creationId xmlns:a16="http://schemas.microsoft.com/office/drawing/2014/main" id="{EEC2DEF7-71E8-C666-815D-1EC9B6972CBC}"/>
              </a:ext>
            </a:extLst>
          </p:cNvPr>
          <p:cNvSpPr>
            <a:spLocks noGrp="1"/>
          </p:cNvSpPr>
          <p:nvPr>
            <p:ph type="sldNum" sz="quarter" idx="12"/>
          </p:nvPr>
        </p:nvSpPr>
        <p:spPr/>
        <p:txBody>
          <a:bodyPr/>
          <a:lstStyle/>
          <a:p>
            <a:fld id="{896C970A-9C21-404B-BF44-E70259EA8AA1}" type="slidenum">
              <a:rPr lang="ro-RO" smtClean="0"/>
              <a:t>‹#›</a:t>
            </a:fld>
            <a:endParaRPr lang="ro-RO"/>
          </a:p>
        </p:txBody>
      </p:sp>
    </p:spTree>
    <p:extLst>
      <p:ext uri="{BB962C8B-B14F-4D97-AF65-F5344CB8AC3E}">
        <p14:creationId xmlns:p14="http://schemas.microsoft.com/office/powerpoint/2010/main" val="1424391435"/>
      </p:ext>
    </p:extLst>
  </p:cSld>
  <p:clrMapOvr>
    <a:masterClrMapping/>
  </p:clrMapOvr>
  <mc:AlternateContent xmlns:mc="http://schemas.openxmlformats.org/markup-compatibility/2006" xmlns:p14="http://schemas.microsoft.com/office/powerpoint/2010/main">
    <mc:Choice Requires="p14">
      <p:transition spd="slow" p14:dur="1500" advClick="0" advTm="20000">
        <p:split orient="vert"/>
      </p:transition>
    </mc:Choice>
    <mc:Fallback xmlns="">
      <p:transition spd="slow" advClick="0" advTm="20000">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521D46-1025-F541-9ECC-786BAB39FF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o-RO"/>
          </a:p>
        </p:txBody>
      </p:sp>
      <p:sp>
        <p:nvSpPr>
          <p:cNvPr id="3" name="Text Placeholder 2">
            <a:extLst>
              <a:ext uri="{FF2B5EF4-FFF2-40B4-BE49-F238E27FC236}">
                <a16:creationId xmlns:a16="http://schemas.microsoft.com/office/drawing/2014/main" id="{62F33880-D9E1-7C73-AA6C-705D5AF087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4" name="Date Placeholder 3">
            <a:extLst>
              <a:ext uri="{FF2B5EF4-FFF2-40B4-BE49-F238E27FC236}">
                <a16:creationId xmlns:a16="http://schemas.microsoft.com/office/drawing/2014/main" id="{F12118BF-D9E0-A2E3-B5C6-498D9FA100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F657FE-6971-401E-BE56-0ED17844DD9C}" type="datetimeFigureOut">
              <a:rPr lang="ro-RO" smtClean="0"/>
              <a:t>23.11.2023</a:t>
            </a:fld>
            <a:endParaRPr lang="ro-RO"/>
          </a:p>
        </p:txBody>
      </p:sp>
      <p:sp>
        <p:nvSpPr>
          <p:cNvPr id="5" name="Footer Placeholder 4">
            <a:extLst>
              <a:ext uri="{FF2B5EF4-FFF2-40B4-BE49-F238E27FC236}">
                <a16:creationId xmlns:a16="http://schemas.microsoft.com/office/drawing/2014/main" id="{90B15281-4A42-8C5B-5EBF-3B71E75550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lide Number Placeholder 5">
            <a:extLst>
              <a:ext uri="{FF2B5EF4-FFF2-40B4-BE49-F238E27FC236}">
                <a16:creationId xmlns:a16="http://schemas.microsoft.com/office/drawing/2014/main" id="{B732536D-9948-3977-F82F-F7B5C58F10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C970A-9C21-404B-BF44-E70259EA8AA1}" type="slidenum">
              <a:rPr lang="ro-RO" smtClean="0"/>
              <a:t>‹#›</a:t>
            </a:fld>
            <a:endParaRPr lang="ro-RO"/>
          </a:p>
        </p:txBody>
      </p:sp>
    </p:spTree>
    <p:extLst>
      <p:ext uri="{BB962C8B-B14F-4D97-AF65-F5344CB8AC3E}">
        <p14:creationId xmlns:p14="http://schemas.microsoft.com/office/powerpoint/2010/main" val="3191815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advClick="0" advTm="20000">
        <p:split orient="vert"/>
      </p:transition>
    </mc:Choice>
    <mc:Fallback xmlns="">
      <p:transition spd="slow" advClick="0" advTm="20000">
        <p:split orient="vert"/>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F98B9-4172-28D0-4EE9-3FD9EADF7F25}"/>
              </a:ext>
            </a:extLst>
          </p:cNvPr>
          <p:cNvSpPr>
            <a:spLocks noGrp="1"/>
          </p:cNvSpPr>
          <p:nvPr>
            <p:ph type="ctrTitle"/>
          </p:nvPr>
        </p:nvSpPr>
        <p:spPr>
          <a:xfrm>
            <a:off x="1524000" y="2384516"/>
            <a:ext cx="9144000" cy="1539785"/>
          </a:xfrm>
        </p:spPr>
        <p:txBody>
          <a:bodyPr>
            <a:normAutofit/>
          </a:bodyPr>
          <a:lstStyle/>
          <a:p>
            <a:pPr>
              <a:lnSpc>
                <a:spcPct val="150000"/>
              </a:lnSpc>
            </a:pPr>
            <a:r>
              <a:rPr lang="en-GB" sz="2800" b="1" dirty="0">
                <a:effectLst/>
                <a:latin typeface="Trebuchet MS" panose="020B0703020202090204" pitchFamily="34" charset="0"/>
                <a:ea typeface="Verdana" panose="020B0604030504040204" pitchFamily="34" charset="0"/>
                <a:cs typeface="Times New Roman" panose="02020603050405020304" pitchFamily="18" charset="0"/>
              </a:rPr>
              <a:t> </a:t>
            </a:r>
            <a:r>
              <a:rPr lang="ro-RO" sz="2800" b="1" dirty="0">
                <a:effectLst/>
                <a:latin typeface="Calibri" panose="020F0502020204030204" pitchFamily="34" charset="0"/>
                <a:ea typeface="Calibri" panose="020F0502020204030204" pitchFamily="34" charset="0"/>
                <a:cs typeface="Times New Roman" panose="02020603050405020304" pitchFamily="18" charset="0"/>
              </a:rPr>
              <a:t>Management performant pentru Municipiul Fălticeni</a:t>
            </a:r>
            <a:br>
              <a:rPr lang="ro-RO" sz="2800" b="1" dirty="0">
                <a:effectLst/>
                <a:latin typeface="Calibri" panose="020F0502020204030204" pitchFamily="34" charset="0"/>
                <a:ea typeface="Calibri" panose="020F0502020204030204" pitchFamily="34" charset="0"/>
                <a:cs typeface="Times New Roman" panose="02020603050405020304" pitchFamily="18" charset="0"/>
              </a:rPr>
            </a:br>
            <a:r>
              <a:rPr lang="ro-RO" sz="2800" dirty="0">
                <a:effectLst/>
                <a:latin typeface="Calibri" panose="020F0502020204030204" pitchFamily="34" charset="0"/>
                <a:ea typeface="Calibri" panose="020F0502020204030204" pitchFamily="34" charset="0"/>
                <a:cs typeface="Times New Roman" panose="02020603050405020304" pitchFamily="18" charset="0"/>
              </a:rPr>
              <a:t> </a:t>
            </a:r>
            <a:r>
              <a:rPr lang="ro-RO" sz="2800" b="1" dirty="0">
                <a:effectLst/>
                <a:latin typeface="Calibri" panose="020F0502020204030204" pitchFamily="34" charset="0"/>
                <a:ea typeface="Calibri" panose="020F0502020204030204" pitchFamily="34" charset="0"/>
                <a:cs typeface="Times New Roman" panose="02020603050405020304" pitchFamily="18" charset="0"/>
              </a:rPr>
              <a:t>(cod SMIS:</a:t>
            </a:r>
            <a:r>
              <a:rPr lang="ro-RO" sz="2800" dirty="0">
                <a:effectLst/>
                <a:latin typeface="Calibri" panose="020F0502020204030204" pitchFamily="34" charset="0"/>
                <a:ea typeface="Calibri" panose="020F0502020204030204" pitchFamily="34" charset="0"/>
                <a:cs typeface="Times New Roman" panose="02020603050405020304" pitchFamily="18" charset="0"/>
              </a:rPr>
              <a:t> </a:t>
            </a:r>
            <a:r>
              <a:rPr lang="ro-RO" sz="2800" b="1" dirty="0">
                <a:effectLst/>
                <a:latin typeface="Calibri" panose="020F0502020204030204" pitchFamily="34" charset="0"/>
                <a:ea typeface="Calibri" panose="020F0502020204030204" pitchFamily="34" charset="0"/>
                <a:cs typeface="Times New Roman" panose="02020603050405020304" pitchFamily="18" charset="0"/>
              </a:rPr>
              <a:t>155160)</a:t>
            </a:r>
            <a:r>
              <a:rPr lang="en-RO" sz="2800" dirty="0">
                <a:effectLst/>
              </a:rPr>
              <a:t> </a:t>
            </a:r>
            <a:endParaRPr lang="ro-RO" sz="2800" dirty="0"/>
          </a:p>
        </p:txBody>
      </p:sp>
      <p:pic>
        <p:nvPicPr>
          <p:cNvPr id="5" name="Picture 4" descr="Header color">
            <a:extLst>
              <a:ext uri="{FF2B5EF4-FFF2-40B4-BE49-F238E27FC236}">
                <a16:creationId xmlns:a16="http://schemas.microsoft.com/office/drawing/2014/main" id="{B443F08B-EC80-775E-1B75-D13645054C55}"/>
              </a:ext>
            </a:extLst>
          </p:cNvPr>
          <p:cNvPicPr>
            <a:picLocks noChangeAspect="1"/>
          </p:cNvPicPr>
          <p:nvPr/>
        </p:nvPicPr>
        <p:blipFill>
          <a:blip r:embed="rId2"/>
          <a:srcRect/>
          <a:stretch>
            <a:fillRect/>
          </a:stretch>
        </p:blipFill>
        <p:spPr>
          <a:xfrm>
            <a:off x="2191435" y="563225"/>
            <a:ext cx="8089287" cy="863422"/>
          </a:xfrm>
          <a:prstGeom prst="rect">
            <a:avLst/>
          </a:prstGeom>
          <a:noFill/>
          <a:ln w="9525">
            <a:noFill/>
            <a:miter lim="800000"/>
            <a:headEnd/>
            <a:tailEnd/>
          </a:ln>
        </p:spPr>
      </p:pic>
      <p:sp>
        <p:nvSpPr>
          <p:cNvPr id="7" name="Rectangle 2">
            <a:extLst>
              <a:ext uri="{FF2B5EF4-FFF2-40B4-BE49-F238E27FC236}">
                <a16:creationId xmlns:a16="http://schemas.microsoft.com/office/drawing/2014/main" id="{2C556E07-43DC-53B8-0A9C-E70CE14D62B9}"/>
              </a:ext>
            </a:extLst>
          </p:cNvPr>
          <p:cNvSpPr>
            <a:spLocks noChangeArrowheads="1"/>
          </p:cNvSpPr>
          <p:nvPr/>
        </p:nvSpPr>
        <p:spPr bwMode="auto">
          <a:xfrm>
            <a:off x="2946400" y="54565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RO"/>
          </a:p>
        </p:txBody>
      </p:sp>
      <p:pic>
        <p:nvPicPr>
          <p:cNvPr id="1025" name="Picture 1" descr="Ansamblu-grafic">
            <a:extLst>
              <a:ext uri="{FF2B5EF4-FFF2-40B4-BE49-F238E27FC236}">
                <a16:creationId xmlns:a16="http://schemas.microsoft.com/office/drawing/2014/main" id="{706AAED9-ED43-1F15-D8D0-BFC0406405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46400" y="5913775"/>
            <a:ext cx="6299200" cy="381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CF4509D6-6D1A-60D2-DBB4-9BB7D1A246C3}"/>
              </a:ext>
            </a:extLst>
          </p:cNvPr>
          <p:cNvSpPr>
            <a:spLocks noChangeArrowheads="1"/>
          </p:cNvSpPr>
          <p:nvPr/>
        </p:nvSpPr>
        <p:spPr bwMode="auto">
          <a:xfrm>
            <a:off x="2946400" y="6294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RO" sz="900" b="0" i="0" u="none" strike="noStrike" cap="none" normalizeH="0" baseline="0" dirty="0">
                <a:ln>
                  <a:noFill/>
                </a:ln>
                <a:solidFill>
                  <a:schemeClr val="tx1"/>
                </a:solidFill>
                <a:effectLst/>
                <a:latin typeface="Trebuchet MS" panose="020B0703020202090204" pitchFamily="34" charset="0"/>
                <a:ea typeface="Calibri" panose="020F0502020204030204" pitchFamily="34" charset="0"/>
                <a:cs typeface="Calibri" panose="020F0502020204030204" pitchFamily="34" charset="0"/>
              </a:rPr>
              <a:t>	</a:t>
            </a:r>
            <a:r>
              <a:rPr kumimoji="0" lang="ro-RO" altLang="en-RO" sz="900" b="0" i="0" u="none" strike="noStrike" cap="none" normalizeH="0" baseline="0" dirty="0">
                <a:ln>
                  <a:noFill/>
                </a:ln>
                <a:solidFill>
                  <a:srgbClr val="002060"/>
                </a:solidFill>
                <a:effectLst/>
                <a:latin typeface="Trebuchet MS" panose="020B0703020202090204" pitchFamily="34" charset="0"/>
                <a:ea typeface="Calibri" panose="020F0502020204030204" pitchFamily="34" charset="0"/>
                <a:cs typeface="Calibri" panose="020F0502020204030204" pitchFamily="34" charset="0"/>
              </a:rPr>
              <a:t>www.poca.ro</a:t>
            </a:r>
            <a:r>
              <a:rPr kumimoji="0" lang="ro-RO" altLang="en-RO" sz="1000" b="0" i="0" u="none" strike="noStrike" cap="none" normalizeH="0" baseline="0" dirty="0">
                <a:ln>
                  <a:noFill/>
                </a:ln>
                <a:solidFill>
                  <a:schemeClr val="tx1"/>
                </a:solidFill>
                <a:effectLst/>
              </a:rPr>
              <a:t> </a:t>
            </a:r>
            <a:endParaRPr kumimoji="0" lang="ro-RO" altLang="en-RO"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39848829"/>
      </p:ext>
    </p:extLst>
  </p:cSld>
  <p:clrMapOvr>
    <a:masterClrMapping/>
  </p:clrMapOvr>
  <mc:AlternateContent xmlns:mc="http://schemas.openxmlformats.org/markup-compatibility/2006" xmlns:p14="http://schemas.microsoft.com/office/powerpoint/2010/main">
    <mc:Choice Requires="p14">
      <p:transition spd="slow" p14:dur="1500" advTm="20000">
        <p:split orient="vert"/>
      </p:transition>
    </mc:Choice>
    <mc:Fallback xmlns="">
      <p:transition spd="slow" advTm="2000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16" fill="hold" grpId="0" nodeType="withEffect" nodePh="1">
                                  <p:stCondLst>
                                    <p:cond delay="0"/>
                                  </p:stCondLst>
                                  <p:endCondLst>
                                    <p:cond evt="begin" delay="0">
                                      <p:tn val="15"/>
                                    </p:cond>
                                  </p:end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par>
                                <p:cTn id="20" presetID="53" presetClass="entr" presetSubtype="16" fill="hold" nodeType="withEffect">
                                  <p:stCondLst>
                                    <p:cond delay="0"/>
                                  </p:stCondLst>
                                  <p:childTnLst>
                                    <p:set>
                                      <p:cBhvr>
                                        <p:cTn id="21" dur="1" fill="hold">
                                          <p:stCondLst>
                                            <p:cond delay="0"/>
                                          </p:stCondLst>
                                        </p:cTn>
                                        <p:tgtEl>
                                          <p:spTgt spid="1025"/>
                                        </p:tgtEl>
                                        <p:attrNameLst>
                                          <p:attrName>style.visibility</p:attrName>
                                        </p:attrNameLst>
                                      </p:cBhvr>
                                      <p:to>
                                        <p:strVal val="visible"/>
                                      </p:to>
                                    </p:set>
                                    <p:anim calcmode="lin" valueType="num">
                                      <p:cBhvr>
                                        <p:cTn id="22" dur="500" fill="hold"/>
                                        <p:tgtEl>
                                          <p:spTgt spid="1025"/>
                                        </p:tgtEl>
                                        <p:attrNameLst>
                                          <p:attrName>ppt_w</p:attrName>
                                        </p:attrNameLst>
                                      </p:cBhvr>
                                      <p:tavLst>
                                        <p:tav tm="0">
                                          <p:val>
                                            <p:fltVal val="0"/>
                                          </p:val>
                                        </p:tav>
                                        <p:tav tm="100000">
                                          <p:val>
                                            <p:strVal val="#ppt_w"/>
                                          </p:val>
                                        </p:tav>
                                      </p:tavLst>
                                    </p:anim>
                                    <p:anim calcmode="lin" valueType="num">
                                      <p:cBhvr>
                                        <p:cTn id="23" dur="500" fill="hold"/>
                                        <p:tgtEl>
                                          <p:spTgt spid="1025"/>
                                        </p:tgtEl>
                                        <p:attrNameLst>
                                          <p:attrName>ppt_h</p:attrName>
                                        </p:attrNameLst>
                                      </p:cBhvr>
                                      <p:tavLst>
                                        <p:tav tm="0">
                                          <p:val>
                                            <p:fltVal val="0"/>
                                          </p:val>
                                        </p:tav>
                                        <p:tav tm="100000">
                                          <p:val>
                                            <p:strVal val="#ppt_h"/>
                                          </p:val>
                                        </p:tav>
                                      </p:tavLst>
                                    </p:anim>
                                    <p:animEffect transition="in" filter="fade">
                                      <p:cBhvr>
                                        <p:cTn id="24" dur="500"/>
                                        <p:tgtEl>
                                          <p:spTgt spid="1025"/>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500" fill="hold"/>
                                        <p:tgtEl>
                                          <p:spTgt spid="8"/>
                                        </p:tgtEl>
                                        <p:attrNameLst>
                                          <p:attrName>ppt_w</p:attrName>
                                        </p:attrNameLst>
                                      </p:cBhvr>
                                      <p:tavLst>
                                        <p:tav tm="0">
                                          <p:val>
                                            <p:fltVal val="0"/>
                                          </p:val>
                                        </p:tav>
                                        <p:tav tm="100000">
                                          <p:val>
                                            <p:strVal val="#ppt_w"/>
                                          </p:val>
                                        </p:tav>
                                      </p:tavLst>
                                    </p:anim>
                                    <p:anim calcmode="lin" valueType="num">
                                      <p:cBhvr>
                                        <p:cTn id="28" dur="500" fill="hold"/>
                                        <p:tgtEl>
                                          <p:spTgt spid="8"/>
                                        </p:tgtEl>
                                        <p:attrNameLst>
                                          <p:attrName>ppt_h</p:attrName>
                                        </p:attrNameLst>
                                      </p:cBhvr>
                                      <p:tavLst>
                                        <p:tav tm="0">
                                          <p:val>
                                            <p:fltVal val="0"/>
                                          </p:val>
                                        </p:tav>
                                        <p:tav tm="100000">
                                          <p:val>
                                            <p:strVal val="#ppt_h"/>
                                          </p:val>
                                        </p:tav>
                                      </p:tavLst>
                                    </p:anim>
                                    <p:animEffect transition="in" filter="fade">
                                      <p:cBhvr>
                                        <p:cTn id="2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F98B9-4172-28D0-4EE9-3FD9EADF7F25}"/>
              </a:ext>
            </a:extLst>
          </p:cNvPr>
          <p:cNvSpPr>
            <a:spLocks noGrp="1"/>
          </p:cNvSpPr>
          <p:nvPr>
            <p:ph type="ctrTitle"/>
          </p:nvPr>
        </p:nvSpPr>
        <p:spPr>
          <a:xfrm>
            <a:off x="1524000" y="2162176"/>
            <a:ext cx="9144000" cy="2684798"/>
          </a:xfrm>
        </p:spPr>
        <p:txBody>
          <a:bodyPr>
            <a:normAutofit fontScale="90000"/>
          </a:bodyPr>
          <a:lstStyle/>
          <a:p>
            <a:pPr algn="l"/>
            <a:r>
              <a:rPr lang="ro-RO" sz="2800" b="1" dirty="0"/>
              <a:t>Bugetul proiectului</a:t>
            </a:r>
            <a:br>
              <a:rPr lang="ro-RO" sz="2000" b="1" dirty="0"/>
            </a:br>
            <a:br>
              <a:rPr lang="ro-RO" sz="2000" b="1" dirty="0"/>
            </a:br>
            <a:r>
              <a:rPr lang="ro-RO" sz="2000" b="1" dirty="0"/>
              <a:t>3.369.773,37 lei </a:t>
            </a:r>
            <a:br>
              <a:rPr lang="ro-RO" sz="2000" b="1" dirty="0"/>
            </a:br>
            <a:br>
              <a:rPr lang="ro-RO" sz="2000" b="1" dirty="0"/>
            </a:br>
            <a:r>
              <a:rPr lang="ro-RO" sz="2000" b="1" dirty="0"/>
              <a:t>Proiectul a fost finanțat prin PROGRAMUL OPERAŢIONAL CAPACITATE ADMINISTRATIVĂ POCA 2014 – 2020 în cadrul cererii de proiect CP16/2021 </a:t>
            </a:r>
            <a:r>
              <a:rPr lang="ro-RO" sz="2000" b="1" dirty="0" err="1"/>
              <a:t>less</a:t>
            </a:r>
            <a:r>
              <a:rPr lang="ro-RO" sz="2000" b="1" dirty="0"/>
              <a:t> Fundamentarea deciziilor, planificare strategică și măsuri de simplificare pentru cetățeni la nivelul administrației publice locale din regiunile mai puțin dezvoltate, Cod apel: POCA/972/2/1/Introducerea de sisteme și standarde comune în administrația publică locală ce optimizează procesele orientate către beneficiari în concordanță cu SCAP.</a:t>
            </a:r>
            <a:br>
              <a:rPr lang="ro-RO" sz="2000" b="1" dirty="0"/>
            </a:br>
            <a:endParaRPr lang="en-RO" sz="2000" dirty="0"/>
          </a:p>
        </p:txBody>
      </p:sp>
      <p:pic>
        <p:nvPicPr>
          <p:cNvPr id="5" name="Picture 4" descr="Header color">
            <a:extLst>
              <a:ext uri="{FF2B5EF4-FFF2-40B4-BE49-F238E27FC236}">
                <a16:creationId xmlns:a16="http://schemas.microsoft.com/office/drawing/2014/main" id="{B443F08B-EC80-775E-1B75-D13645054C55}"/>
              </a:ext>
            </a:extLst>
          </p:cNvPr>
          <p:cNvPicPr>
            <a:picLocks noChangeAspect="1"/>
          </p:cNvPicPr>
          <p:nvPr/>
        </p:nvPicPr>
        <p:blipFill>
          <a:blip r:embed="rId2"/>
          <a:srcRect/>
          <a:stretch>
            <a:fillRect/>
          </a:stretch>
        </p:blipFill>
        <p:spPr>
          <a:xfrm>
            <a:off x="2191435" y="563225"/>
            <a:ext cx="8089287" cy="863422"/>
          </a:xfrm>
          <a:prstGeom prst="rect">
            <a:avLst/>
          </a:prstGeom>
          <a:noFill/>
          <a:ln w="9525">
            <a:noFill/>
            <a:miter lim="800000"/>
            <a:headEnd/>
            <a:tailEnd/>
          </a:ln>
        </p:spPr>
      </p:pic>
      <p:sp>
        <p:nvSpPr>
          <p:cNvPr id="7" name="Rectangle 2">
            <a:extLst>
              <a:ext uri="{FF2B5EF4-FFF2-40B4-BE49-F238E27FC236}">
                <a16:creationId xmlns:a16="http://schemas.microsoft.com/office/drawing/2014/main" id="{2C556E07-43DC-53B8-0A9C-E70CE14D62B9}"/>
              </a:ext>
            </a:extLst>
          </p:cNvPr>
          <p:cNvSpPr>
            <a:spLocks noChangeArrowheads="1"/>
          </p:cNvSpPr>
          <p:nvPr/>
        </p:nvSpPr>
        <p:spPr bwMode="auto">
          <a:xfrm>
            <a:off x="2946400" y="54565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RO"/>
          </a:p>
        </p:txBody>
      </p:sp>
      <p:pic>
        <p:nvPicPr>
          <p:cNvPr id="1025" name="Picture 1" descr="Ansamblu-grafic">
            <a:extLst>
              <a:ext uri="{FF2B5EF4-FFF2-40B4-BE49-F238E27FC236}">
                <a16:creationId xmlns:a16="http://schemas.microsoft.com/office/drawing/2014/main" id="{706AAED9-ED43-1F15-D8D0-BFC0406405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46400" y="5913775"/>
            <a:ext cx="6299200" cy="381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CF4509D6-6D1A-60D2-DBB4-9BB7D1A246C3}"/>
              </a:ext>
            </a:extLst>
          </p:cNvPr>
          <p:cNvSpPr>
            <a:spLocks noChangeArrowheads="1"/>
          </p:cNvSpPr>
          <p:nvPr/>
        </p:nvSpPr>
        <p:spPr bwMode="auto">
          <a:xfrm>
            <a:off x="2946400" y="6294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RO" sz="900" b="0" i="0" u="none" strike="noStrike" cap="none" normalizeH="0" baseline="0">
                <a:ln>
                  <a:noFill/>
                </a:ln>
                <a:solidFill>
                  <a:schemeClr val="tx1"/>
                </a:solidFill>
                <a:effectLst/>
                <a:latin typeface="Trebuchet MS" panose="020B0703020202090204" pitchFamily="34" charset="0"/>
                <a:ea typeface="Calibri" panose="020F0502020204030204" pitchFamily="34" charset="0"/>
                <a:cs typeface="Calibri" panose="020F0502020204030204" pitchFamily="34" charset="0"/>
              </a:rPr>
              <a:t>	</a:t>
            </a:r>
            <a:r>
              <a:rPr kumimoji="0" lang="ro-RO" altLang="en-RO" sz="900" b="0" i="0" u="none" strike="noStrike" cap="none" normalizeH="0" baseline="0">
                <a:ln>
                  <a:noFill/>
                </a:ln>
                <a:solidFill>
                  <a:srgbClr val="002060"/>
                </a:solidFill>
                <a:effectLst/>
                <a:latin typeface="Trebuchet MS" panose="020B0703020202090204" pitchFamily="34" charset="0"/>
                <a:ea typeface="Calibri" panose="020F0502020204030204" pitchFamily="34" charset="0"/>
                <a:cs typeface="Calibri" panose="020F0502020204030204" pitchFamily="34" charset="0"/>
              </a:rPr>
              <a:t>www.poca.ro</a:t>
            </a:r>
            <a:r>
              <a:rPr kumimoji="0" lang="ro-RO" altLang="en-RO" sz="1000" b="0" i="0" u="none" strike="noStrike" cap="none" normalizeH="0" baseline="0">
                <a:ln>
                  <a:noFill/>
                </a:ln>
                <a:solidFill>
                  <a:schemeClr val="tx1"/>
                </a:solidFill>
                <a:effectLst/>
              </a:rPr>
              <a:t> </a:t>
            </a:r>
            <a:endParaRPr kumimoji="0" lang="ro-RO" altLang="en-RO"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72017122"/>
      </p:ext>
    </p:extLst>
  </p:cSld>
  <p:clrMapOvr>
    <a:masterClrMapping/>
  </p:clrMapOvr>
  <mc:AlternateContent xmlns:mc="http://schemas.openxmlformats.org/markup-compatibility/2006" xmlns:p14="http://schemas.microsoft.com/office/powerpoint/2010/main">
    <mc:Choice Requires="p14">
      <p:transition spd="slow" p14:dur="1500" advClick="0" advTm="20000">
        <p:split orient="vert"/>
      </p:transition>
    </mc:Choice>
    <mc:Fallback xmlns="">
      <p:transition spd="slow" advClick="0" advTm="20000">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F98B9-4172-28D0-4EE9-3FD9EADF7F25}"/>
              </a:ext>
            </a:extLst>
          </p:cNvPr>
          <p:cNvSpPr>
            <a:spLocks noGrp="1"/>
          </p:cNvSpPr>
          <p:nvPr>
            <p:ph type="ctrTitle"/>
          </p:nvPr>
        </p:nvSpPr>
        <p:spPr>
          <a:xfrm>
            <a:off x="1664078" y="1883847"/>
            <a:ext cx="9144000" cy="3839427"/>
          </a:xfrm>
        </p:spPr>
        <p:txBody>
          <a:bodyPr>
            <a:normAutofit fontScale="90000"/>
          </a:bodyPr>
          <a:lstStyle/>
          <a:p>
            <a:pPr algn="l"/>
            <a:br>
              <a:rPr lang="ro-RO" sz="3100" b="1" dirty="0"/>
            </a:br>
            <a:br>
              <a:rPr lang="ro-RO" sz="3100" b="1" dirty="0"/>
            </a:br>
            <a:br>
              <a:rPr lang="ro-RO" sz="3100" b="1" dirty="0"/>
            </a:br>
            <a:br>
              <a:rPr lang="ro-RO" sz="3100" b="1" dirty="0"/>
            </a:br>
            <a:br>
              <a:rPr lang="ro-RO" sz="3100" b="1" dirty="0"/>
            </a:br>
            <a:br>
              <a:rPr lang="ro-RO" sz="3100" b="1" dirty="0"/>
            </a:br>
            <a:br>
              <a:rPr lang="ro-RO" sz="3100" b="1" dirty="0"/>
            </a:br>
            <a:r>
              <a:rPr lang="ro-RO" sz="3100" b="1" dirty="0"/>
              <a:t>Echipa de management a proiectului</a:t>
            </a:r>
            <a:br>
              <a:rPr lang="ro-RO" sz="2200" b="1" dirty="0"/>
            </a:br>
            <a:br>
              <a:rPr lang="ro-RO" sz="2200" b="1" dirty="0"/>
            </a:br>
            <a:r>
              <a:rPr lang="ro-RO" sz="2200" b="1" dirty="0"/>
              <a:t>1. Manager de proiect – Ioan Alexandru Ghiduc</a:t>
            </a:r>
            <a:br>
              <a:rPr lang="ro-RO" sz="2200" b="1" dirty="0"/>
            </a:br>
            <a:r>
              <a:rPr lang="ro-RO" sz="2200" b="1" dirty="0"/>
              <a:t>2. Responsabil financiar – </a:t>
            </a:r>
            <a:r>
              <a:rPr lang="ro-RO" sz="2200" b="1" dirty="0" err="1"/>
              <a:t>Iftimescu</a:t>
            </a:r>
            <a:r>
              <a:rPr lang="ro-RO" sz="2200" b="1" dirty="0"/>
              <a:t> Lăcrămioara</a:t>
            </a:r>
            <a:br>
              <a:rPr lang="ro-RO" sz="2200" b="1" dirty="0"/>
            </a:br>
            <a:r>
              <a:rPr lang="ro-RO" sz="2200" b="1" dirty="0"/>
              <a:t>3. Responsabil achiziții – Moroșanu Vasile-Iulian</a:t>
            </a:r>
            <a:br>
              <a:rPr lang="ro-RO" sz="2200" b="1" dirty="0"/>
            </a:br>
            <a:r>
              <a:rPr lang="ro-RO" sz="2200" b="1" dirty="0"/>
              <a:t>4. Coordonator implementare fluxuri digitale – Răileanu Nicu</a:t>
            </a:r>
            <a:br>
              <a:rPr lang="ro-RO" sz="2200" b="1" dirty="0"/>
            </a:br>
            <a:r>
              <a:rPr lang="ro-RO" sz="2200" b="1" dirty="0"/>
              <a:t>5. Coordonator implementare servicii electronice – Buculei Silviu-Stelian</a:t>
            </a:r>
            <a:br>
              <a:rPr lang="ro-RO" sz="2200" b="1" dirty="0"/>
            </a:br>
            <a:r>
              <a:rPr lang="ro-RO" sz="2200" b="1" dirty="0"/>
              <a:t>6. Coordonator tehnic și GIS –  Gagiu Flavius-Andrei</a:t>
            </a:r>
            <a:br>
              <a:rPr lang="ro-RO" sz="2200" b="1" dirty="0"/>
            </a:br>
            <a:r>
              <a:rPr lang="ro-RO" sz="2200" b="1" dirty="0"/>
              <a:t>7. Coordonator tehnic implementare platformă – Grigoraș Adrian-Constantin</a:t>
            </a:r>
            <a:br>
              <a:rPr lang="ro-RO" sz="2200" b="1" dirty="0"/>
            </a:br>
            <a:br>
              <a:rPr lang="ro-RO" sz="2200" b="1" dirty="0"/>
            </a:br>
            <a:r>
              <a:rPr lang="ro-RO" sz="3100" b="1" dirty="0"/>
              <a:t>Vă mulțumește pentru atenție!</a:t>
            </a:r>
            <a:br>
              <a:rPr lang="ro-RO" sz="3100" b="1" dirty="0"/>
            </a:br>
            <a:r>
              <a:rPr lang="ro-RO" sz="3100" b="1" dirty="0"/>
              <a:t>23 noiembrie 2023</a:t>
            </a:r>
            <a:br>
              <a:rPr lang="ro-RO" sz="3100" b="1" dirty="0"/>
            </a:br>
            <a:endParaRPr lang="en-RO" sz="900" dirty="0"/>
          </a:p>
        </p:txBody>
      </p:sp>
      <p:pic>
        <p:nvPicPr>
          <p:cNvPr id="5" name="Picture 4" descr="Header color">
            <a:extLst>
              <a:ext uri="{FF2B5EF4-FFF2-40B4-BE49-F238E27FC236}">
                <a16:creationId xmlns:a16="http://schemas.microsoft.com/office/drawing/2014/main" id="{B443F08B-EC80-775E-1B75-D13645054C55}"/>
              </a:ext>
            </a:extLst>
          </p:cNvPr>
          <p:cNvPicPr>
            <a:picLocks noChangeAspect="1"/>
          </p:cNvPicPr>
          <p:nvPr/>
        </p:nvPicPr>
        <p:blipFill>
          <a:blip r:embed="rId2"/>
          <a:srcRect/>
          <a:stretch>
            <a:fillRect/>
          </a:stretch>
        </p:blipFill>
        <p:spPr>
          <a:xfrm>
            <a:off x="2191435" y="563225"/>
            <a:ext cx="8089287" cy="863422"/>
          </a:xfrm>
          <a:prstGeom prst="rect">
            <a:avLst/>
          </a:prstGeom>
          <a:noFill/>
          <a:ln w="9525">
            <a:noFill/>
            <a:miter lim="800000"/>
            <a:headEnd/>
            <a:tailEnd/>
          </a:ln>
        </p:spPr>
      </p:pic>
      <p:sp>
        <p:nvSpPr>
          <p:cNvPr id="7" name="Rectangle 2">
            <a:extLst>
              <a:ext uri="{FF2B5EF4-FFF2-40B4-BE49-F238E27FC236}">
                <a16:creationId xmlns:a16="http://schemas.microsoft.com/office/drawing/2014/main" id="{2C556E07-43DC-53B8-0A9C-E70CE14D62B9}"/>
              </a:ext>
            </a:extLst>
          </p:cNvPr>
          <p:cNvSpPr>
            <a:spLocks noChangeArrowheads="1"/>
          </p:cNvSpPr>
          <p:nvPr/>
        </p:nvSpPr>
        <p:spPr bwMode="auto">
          <a:xfrm>
            <a:off x="2946400" y="54565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RO"/>
          </a:p>
        </p:txBody>
      </p:sp>
      <p:pic>
        <p:nvPicPr>
          <p:cNvPr id="1025" name="Picture 1" descr="Ansamblu-grafic">
            <a:extLst>
              <a:ext uri="{FF2B5EF4-FFF2-40B4-BE49-F238E27FC236}">
                <a16:creationId xmlns:a16="http://schemas.microsoft.com/office/drawing/2014/main" id="{706AAED9-ED43-1F15-D8D0-BFC0406405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46400" y="5913775"/>
            <a:ext cx="6299200" cy="381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CF4509D6-6D1A-60D2-DBB4-9BB7D1A246C3}"/>
              </a:ext>
            </a:extLst>
          </p:cNvPr>
          <p:cNvSpPr>
            <a:spLocks noChangeArrowheads="1"/>
          </p:cNvSpPr>
          <p:nvPr/>
        </p:nvSpPr>
        <p:spPr bwMode="auto">
          <a:xfrm>
            <a:off x="2946400" y="6294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RO" sz="900" b="0" i="0" u="none" strike="noStrike" cap="none" normalizeH="0" baseline="0">
                <a:ln>
                  <a:noFill/>
                </a:ln>
                <a:solidFill>
                  <a:schemeClr val="tx1"/>
                </a:solidFill>
                <a:effectLst/>
                <a:latin typeface="Trebuchet MS" panose="020B0703020202090204" pitchFamily="34" charset="0"/>
                <a:ea typeface="Calibri" panose="020F0502020204030204" pitchFamily="34" charset="0"/>
                <a:cs typeface="Calibri" panose="020F0502020204030204" pitchFamily="34" charset="0"/>
              </a:rPr>
              <a:t>	</a:t>
            </a:r>
            <a:r>
              <a:rPr kumimoji="0" lang="ro-RO" altLang="en-RO" sz="900" b="0" i="0" u="none" strike="noStrike" cap="none" normalizeH="0" baseline="0">
                <a:ln>
                  <a:noFill/>
                </a:ln>
                <a:solidFill>
                  <a:srgbClr val="002060"/>
                </a:solidFill>
                <a:effectLst/>
                <a:latin typeface="Trebuchet MS" panose="020B0703020202090204" pitchFamily="34" charset="0"/>
                <a:ea typeface="Calibri" panose="020F0502020204030204" pitchFamily="34" charset="0"/>
                <a:cs typeface="Calibri" panose="020F0502020204030204" pitchFamily="34" charset="0"/>
              </a:rPr>
              <a:t>www.poca.ro</a:t>
            </a:r>
            <a:r>
              <a:rPr kumimoji="0" lang="ro-RO" altLang="en-RO" sz="1000" b="0" i="0" u="none" strike="noStrike" cap="none" normalizeH="0" baseline="0">
                <a:ln>
                  <a:noFill/>
                </a:ln>
                <a:solidFill>
                  <a:schemeClr val="tx1"/>
                </a:solidFill>
                <a:effectLst/>
              </a:rPr>
              <a:t> </a:t>
            </a:r>
            <a:endParaRPr kumimoji="0" lang="ro-RO" altLang="en-RO"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5650970"/>
      </p:ext>
    </p:extLst>
  </p:cSld>
  <p:clrMapOvr>
    <a:masterClrMapping/>
  </p:clrMapOvr>
  <mc:AlternateContent xmlns:mc="http://schemas.openxmlformats.org/markup-compatibility/2006" xmlns:p14="http://schemas.microsoft.com/office/powerpoint/2010/main">
    <mc:Choice Requires="p14">
      <p:transition spd="slow" p14:dur="1500" advClick="0" advTm="20000">
        <p:split orient="vert"/>
      </p:transition>
    </mc:Choice>
    <mc:Fallback xmlns="">
      <p:transition spd="slow" advClick="0" advTm="20000">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F98B9-4172-28D0-4EE9-3FD9EADF7F25}"/>
              </a:ext>
            </a:extLst>
          </p:cNvPr>
          <p:cNvSpPr>
            <a:spLocks noGrp="1"/>
          </p:cNvSpPr>
          <p:nvPr>
            <p:ph type="ctrTitle"/>
          </p:nvPr>
        </p:nvSpPr>
        <p:spPr>
          <a:xfrm>
            <a:off x="1524000" y="2420599"/>
            <a:ext cx="9144000" cy="2511675"/>
          </a:xfrm>
        </p:spPr>
        <p:txBody>
          <a:bodyPr>
            <a:normAutofit fontScale="90000"/>
          </a:bodyPr>
          <a:lstStyle/>
          <a:p>
            <a:pPr algn="just"/>
            <a:r>
              <a:rPr lang="ro-RO" sz="2000" b="1" dirty="0">
                <a:solidFill>
                  <a:srgbClr val="000000"/>
                </a:solidFill>
              </a:rPr>
              <a:t>C</a:t>
            </a:r>
            <a:r>
              <a:rPr lang="ro-RO" sz="2000" b="1" dirty="0">
                <a:solidFill>
                  <a:srgbClr val="000000"/>
                </a:solidFill>
                <a:effectLst/>
                <a:ea typeface="Calibri" panose="020F0502020204030204" pitchFamily="34" charset="0"/>
              </a:rPr>
              <a:t>ontinuarea măsurilor de consolidare a capacității instituționale și eficientizarea activității la nivelul Primăriei Municipiului Fălticeni, prin introducerea utilizării de instrumente de management al calității și performanței în administrația publică locală, în concordanță cu Planul de acțiuni pentru implementarea etapizată a managementului calității în autorități și instituții publice 2016-2020, respectiv CAF (Cadrul Comun de Autoevaluare a modului de funcționare a instituțiilor publice) și BSC (</a:t>
            </a:r>
            <a:r>
              <a:rPr lang="ro-RO" sz="2000" b="1" dirty="0" err="1">
                <a:solidFill>
                  <a:srgbClr val="000000"/>
                </a:solidFill>
                <a:effectLst/>
                <a:ea typeface="Calibri" panose="020F0502020204030204" pitchFamily="34" charset="0"/>
              </a:rPr>
              <a:t>Balanced</a:t>
            </a:r>
            <a:r>
              <a:rPr lang="ro-RO" sz="2000" b="1" dirty="0">
                <a:solidFill>
                  <a:srgbClr val="000000"/>
                </a:solidFill>
                <a:effectLst/>
                <a:ea typeface="Calibri" panose="020F0502020204030204" pitchFamily="34" charset="0"/>
              </a:rPr>
              <a:t> </a:t>
            </a:r>
            <a:r>
              <a:rPr lang="ro-RO" sz="2000" b="1" dirty="0" err="1">
                <a:solidFill>
                  <a:srgbClr val="000000"/>
                </a:solidFill>
                <a:effectLst/>
                <a:ea typeface="Calibri" panose="020F0502020204030204" pitchFamily="34" charset="0"/>
              </a:rPr>
              <a:t>Scorecard</a:t>
            </a:r>
            <a:r>
              <a:rPr lang="ro-RO" sz="2000" b="1" dirty="0">
                <a:solidFill>
                  <a:srgbClr val="000000"/>
                </a:solidFill>
                <a:effectLst/>
                <a:ea typeface="Calibri" panose="020F0502020204030204" pitchFamily="34" charset="0"/>
              </a:rPr>
              <a:t> – sistem de management strategic), și extinderea măsurilor de simplificare a procedurilor administrative și reducerea birocrației pentru cetățeni, implementând măsuri din perspectiva back-</a:t>
            </a:r>
            <a:r>
              <a:rPr lang="ro-RO" sz="2000" b="1" dirty="0" err="1">
                <a:solidFill>
                  <a:srgbClr val="000000"/>
                </a:solidFill>
                <a:effectLst/>
                <a:ea typeface="Calibri" panose="020F0502020204030204" pitchFamily="34" charset="0"/>
              </a:rPr>
              <a:t>office</a:t>
            </a:r>
            <a:r>
              <a:rPr lang="ro-RO" sz="2000" b="1" dirty="0">
                <a:solidFill>
                  <a:srgbClr val="000000"/>
                </a:solidFill>
                <a:effectLst/>
                <a:ea typeface="Calibri" panose="020F0502020204030204" pitchFamily="34" charset="0"/>
              </a:rPr>
              <a:t> (adaptarea procedurilor interne de lucru, digitalizarea arhivelor) și front-</a:t>
            </a:r>
            <a:r>
              <a:rPr lang="ro-RO" sz="2000" b="1" dirty="0" err="1">
                <a:solidFill>
                  <a:srgbClr val="000000"/>
                </a:solidFill>
                <a:effectLst/>
                <a:ea typeface="Calibri" panose="020F0502020204030204" pitchFamily="34" charset="0"/>
              </a:rPr>
              <a:t>office</a:t>
            </a:r>
            <a:r>
              <a:rPr lang="ro-RO" sz="2000" b="1" dirty="0">
                <a:solidFill>
                  <a:srgbClr val="000000"/>
                </a:solidFill>
                <a:effectLst/>
                <a:ea typeface="Calibri" panose="020F0502020204030204" pitchFamily="34" charset="0"/>
              </a:rPr>
              <a:t> pentru serviciile publice furnizate, aferente competențelor exclusive ale primăriei.</a:t>
            </a:r>
            <a:br>
              <a:rPr lang="ro-RO" sz="2800" b="1" dirty="0"/>
            </a:br>
            <a:endParaRPr lang="en-RO" sz="900" b="1" dirty="0"/>
          </a:p>
        </p:txBody>
      </p:sp>
      <p:pic>
        <p:nvPicPr>
          <p:cNvPr id="5" name="Picture 4" descr="Header color">
            <a:extLst>
              <a:ext uri="{FF2B5EF4-FFF2-40B4-BE49-F238E27FC236}">
                <a16:creationId xmlns:a16="http://schemas.microsoft.com/office/drawing/2014/main" id="{B443F08B-EC80-775E-1B75-D13645054C55}"/>
              </a:ext>
            </a:extLst>
          </p:cNvPr>
          <p:cNvPicPr>
            <a:picLocks noChangeAspect="1"/>
          </p:cNvPicPr>
          <p:nvPr/>
        </p:nvPicPr>
        <p:blipFill>
          <a:blip r:embed="rId2"/>
          <a:srcRect/>
          <a:stretch>
            <a:fillRect/>
          </a:stretch>
        </p:blipFill>
        <p:spPr>
          <a:xfrm>
            <a:off x="2191435" y="563225"/>
            <a:ext cx="8089287" cy="863422"/>
          </a:xfrm>
          <a:prstGeom prst="rect">
            <a:avLst/>
          </a:prstGeom>
          <a:noFill/>
          <a:ln w="9525">
            <a:noFill/>
            <a:miter lim="800000"/>
            <a:headEnd/>
            <a:tailEnd/>
          </a:ln>
        </p:spPr>
      </p:pic>
      <p:pic>
        <p:nvPicPr>
          <p:cNvPr id="1025" name="Picture 1" descr="Ansamblu-grafic">
            <a:extLst>
              <a:ext uri="{FF2B5EF4-FFF2-40B4-BE49-F238E27FC236}">
                <a16:creationId xmlns:a16="http://schemas.microsoft.com/office/drawing/2014/main" id="{706AAED9-ED43-1F15-D8D0-BFC0406405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46400" y="5913775"/>
            <a:ext cx="6299200" cy="381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CF4509D6-6D1A-60D2-DBB4-9BB7D1A246C3}"/>
              </a:ext>
            </a:extLst>
          </p:cNvPr>
          <p:cNvSpPr>
            <a:spLocks noChangeArrowheads="1"/>
          </p:cNvSpPr>
          <p:nvPr/>
        </p:nvSpPr>
        <p:spPr bwMode="auto">
          <a:xfrm>
            <a:off x="2946400" y="6294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RO" sz="900" b="0" i="0" u="none" strike="noStrike" cap="none" normalizeH="0" baseline="0">
                <a:ln>
                  <a:noFill/>
                </a:ln>
                <a:solidFill>
                  <a:schemeClr val="tx1"/>
                </a:solidFill>
                <a:effectLst/>
                <a:latin typeface="Trebuchet MS" panose="020B0703020202090204" pitchFamily="34" charset="0"/>
                <a:ea typeface="Calibri" panose="020F0502020204030204" pitchFamily="34" charset="0"/>
                <a:cs typeface="Calibri" panose="020F0502020204030204" pitchFamily="34" charset="0"/>
              </a:rPr>
              <a:t>	</a:t>
            </a:r>
            <a:r>
              <a:rPr kumimoji="0" lang="ro-RO" altLang="en-RO" sz="900" b="0" i="0" u="none" strike="noStrike" cap="none" normalizeH="0" baseline="0">
                <a:ln>
                  <a:noFill/>
                </a:ln>
                <a:solidFill>
                  <a:srgbClr val="002060"/>
                </a:solidFill>
                <a:effectLst/>
                <a:latin typeface="Trebuchet MS" panose="020B0703020202090204" pitchFamily="34" charset="0"/>
                <a:ea typeface="Calibri" panose="020F0502020204030204" pitchFamily="34" charset="0"/>
                <a:cs typeface="Calibri" panose="020F0502020204030204" pitchFamily="34" charset="0"/>
              </a:rPr>
              <a:t>www.poca.ro</a:t>
            </a:r>
            <a:r>
              <a:rPr kumimoji="0" lang="ro-RO" altLang="en-RO" sz="1000" b="0" i="0" u="none" strike="noStrike" cap="none" normalizeH="0" baseline="0">
                <a:ln>
                  <a:noFill/>
                </a:ln>
                <a:solidFill>
                  <a:schemeClr val="tx1"/>
                </a:solidFill>
                <a:effectLst/>
              </a:rPr>
              <a:t> </a:t>
            </a:r>
            <a:endParaRPr kumimoji="0" lang="ro-RO" altLang="en-RO" sz="1800" b="0" i="0" u="none" strike="noStrike" cap="none" normalizeH="0" baseline="0">
              <a:ln>
                <a:noFill/>
              </a:ln>
              <a:solidFill>
                <a:schemeClr val="tx1"/>
              </a:solidFill>
              <a:effectLst/>
              <a:latin typeface="Arial" panose="020B0604020202020204" pitchFamily="34" charset="0"/>
            </a:endParaRPr>
          </a:p>
        </p:txBody>
      </p:sp>
      <p:sp>
        <p:nvSpPr>
          <p:cNvPr id="3" name="Title 1">
            <a:extLst>
              <a:ext uri="{FF2B5EF4-FFF2-40B4-BE49-F238E27FC236}">
                <a16:creationId xmlns:a16="http://schemas.microsoft.com/office/drawing/2014/main" id="{FC502F97-098D-358D-1F86-60617788B481}"/>
              </a:ext>
            </a:extLst>
          </p:cNvPr>
          <p:cNvSpPr txBox="1">
            <a:spLocks/>
          </p:cNvSpPr>
          <p:nvPr/>
        </p:nvSpPr>
        <p:spPr>
          <a:xfrm>
            <a:off x="1524000" y="1779072"/>
            <a:ext cx="9144000" cy="54167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ro-RO" sz="2800" b="1" dirty="0"/>
              <a:t>Obiectivul general al proiectului </a:t>
            </a:r>
            <a:endParaRPr lang="en-RO" sz="2800" b="1" dirty="0"/>
          </a:p>
        </p:txBody>
      </p:sp>
    </p:spTree>
    <p:extLst>
      <p:ext uri="{BB962C8B-B14F-4D97-AF65-F5344CB8AC3E}">
        <p14:creationId xmlns:p14="http://schemas.microsoft.com/office/powerpoint/2010/main" val="1072949070"/>
      </p:ext>
    </p:extLst>
  </p:cSld>
  <p:clrMapOvr>
    <a:masterClrMapping/>
  </p:clrMapOvr>
  <mc:AlternateContent xmlns:mc="http://schemas.openxmlformats.org/markup-compatibility/2006" xmlns:p14="http://schemas.microsoft.com/office/powerpoint/2010/main">
    <mc:Choice Requires="p14">
      <p:transition spd="slow" p14:dur="1500" advClick="0" advTm="20000">
        <p:split orient="vert"/>
      </p:transition>
    </mc:Choice>
    <mc:Fallback xmlns="">
      <p:transition spd="slow" advClick="0" advTm="20000">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F98B9-4172-28D0-4EE9-3FD9EADF7F25}"/>
              </a:ext>
            </a:extLst>
          </p:cNvPr>
          <p:cNvSpPr>
            <a:spLocks noGrp="1"/>
          </p:cNvSpPr>
          <p:nvPr>
            <p:ph type="ctrTitle"/>
          </p:nvPr>
        </p:nvSpPr>
        <p:spPr>
          <a:xfrm>
            <a:off x="1524000" y="2114550"/>
            <a:ext cx="9144000" cy="2487395"/>
          </a:xfrm>
        </p:spPr>
        <p:txBody>
          <a:bodyPr>
            <a:normAutofit/>
          </a:bodyPr>
          <a:lstStyle/>
          <a:p>
            <a:pPr algn="l"/>
            <a:r>
              <a:rPr lang="ro-RO" sz="2800" b="1" dirty="0"/>
              <a:t>Obiectivele specifice ale proiectului </a:t>
            </a:r>
            <a:br>
              <a:rPr lang="ro-RO" sz="2800" b="1" dirty="0"/>
            </a:br>
            <a:br>
              <a:rPr lang="ro-RO" sz="2800" b="1" dirty="0"/>
            </a:br>
            <a:r>
              <a:rPr lang="ro-RO" sz="2000" dirty="0">
                <a:effectLst/>
                <a:latin typeface="Arial" panose="020B0604020202020204" pitchFamily="34" charset="0"/>
                <a:ea typeface="Arial" panose="020B0604020202020204" pitchFamily="34" charset="0"/>
              </a:rPr>
              <a:t>OS1. Introducerea utilizării de instrumente de management al calității și performanței în administrația publică locală, în concordanță cu Planul de acțiuni pentru implementarea etapizată a managementului calității în autorități și instituții publice 2016-2020, respectiv CAF și BSC – aferente Rezultatului de program 2.</a:t>
            </a:r>
            <a:br>
              <a:rPr lang="ro-RO" sz="2200" dirty="0">
                <a:effectLst/>
                <a:latin typeface="Arial" panose="020B0604020202020204" pitchFamily="34" charset="0"/>
                <a:ea typeface="Arial" panose="020B0604020202020204" pitchFamily="34" charset="0"/>
              </a:rPr>
            </a:br>
            <a:endParaRPr lang="en-RO" sz="900" b="1" dirty="0"/>
          </a:p>
        </p:txBody>
      </p:sp>
      <p:pic>
        <p:nvPicPr>
          <p:cNvPr id="5" name="Picture 4" descr="Header color">
            <a:extLst>
              <a:ext uri="{FF2B5EF4-FFF2-40B4-BE49-F238E27FC236}">
                <a16:creationId xmlns:a16="http://schemas.microsoft.com/office/drawing/2014/main" id="{B443F08B-EC80-775E-1B75-D13645054C55}"/>
              </a:ext>
            </a:extLst>
          </p:cNvPr>
          <p:cNvPicPr>
            <a:picLocks noChangeAspect="1"/>
          </p:cNvPicPr>
          <p:nvPr/>
        </p:nvPicPr>
        <p:blipFill>
          <a:blip r:embed="rId2"/>
          <a:srcRect/>
          <a:stretch>
            <a:fillRect/>
          </a:stretch>
        </p:blipFill>
        <p:spPr>
          <a:xfrm>
            <a:off x="2191435" y="563225"/>
            <a:ext cx="8089287" cy="863422"/>
          </a:xfrm>
          <a:prstGeom prst="rect">
            <a:avLst/>
          </a:prstGeom>
          <a:noFill/>
          <a:ln w="9525">
            <a:noFill/>
            <a:miter lim="800000"/>
            <a:headEnd/>
            <a:tailEnd/>
          </a:ln>
        </p:spPr>
      </p:pic>
      <p:sp>
        <p:nvSpPr>
          <p:cNvPr id="7" name="Rectangle 2">
            <a:extLst>
              <a:ext uri="{FF2B5EF4-FFF2-40B4-BE49-F238E27FC236}">
                <a16:creationId xmlns:a16="http://schemas.microsoft.com/office/drawing/2014/main" id="{2C556E07-43DC-53B8-0A9C-E70CE14D62B9}"/>
              </a:ext>
            </a:extLst>
          </p:cNvPr>
          <p:cNvSpPr>
            <a:spLocks noChangeArrowheads="1"/>
          </p:cNvSpPr>
          <p:nvPr/>
        </p:nvSpPr>
        <p:spPr bwMode="auto">
          <a:xfrm>
            <a:off x="2946400" y="54565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RO"/>
          </a:p>
        </p:txBody>
      </p:sp>
      <p:pic>
        <p:nvPicPr>
          <p:cNvPr id="1025" name="Picture 1" descr="Ansamblu-grafic">
            <a:extLst>
              <a:ext uri="{FF2B5EF4-FFF2-40B4-BE49-F238E27FC236}">
                <a16:creationId xmlns:a16="http://schemas.microsoft.com/office/drawing/2014/main" id="{706AAED9-ED43-1F15-D8D0-BFC0406405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46400" y="5913775"/>
            <a:ext cx="6299200" cy="381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CF4509D6-6D1A-60D2-DBB4-9BB7D1A246C3}"/>
              </a:ext>
            </a:extLst>
          </p:cNvPr>
          <p:cNvSpPr>
            <a:spLocks noChangeArrowheads="1"/>
          </p:cNvSpPr>
          <p:nvPr/>
        </p:nvSpPr>
        <p:spPr bwMode="auto">
          <a:xfrm>
            <a:off x="2946400" y="6294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RO" sz="900" b="0" i="0" u="none" strike="noStrike" cap="none" normalizeH="0" baseline="0">
                <a:ln>
                  <a:noFill/>
                </a:ln>
                <a:solidFill>
                  <a:schemeClr val="tx1"/>
                </a:solidFill>
                <a:effectLst/>
                <a:latin typeface="Trebuchet MS" panose="020B0703020202090204" pitchFamily="34" charset="0"/>
                <a:ea typeface="Calibri" panose="020F0502020204030204" pitchFamily="34" charset="0"/>
                <a:cs typeface="Calibri" panose="020F0502020204030204" pitchFamily="34" charset="0"/>
              </a:rPr>
              <a:t>	</a:t>
            </a:r>
            <a:r>
              <a:rPr kumimoji="0" lang="ro-RO" altLang="en-RO" sz="900" b="0" i="0" u="none" strike="noStrike" cap="none" normalizeH="0" baseline="0">
                <a:ln>
                  <a:noFill/>
                </a:ln>
                <a:solidFill>
                  <a:srgbClr val="002060"/>
                </a:solidFill>
                <a:effectLst/>
                <a:latin typeface="Trebuchet MS" panose="020B0703020202090204" pitchFamily="34" charset="0"/>
                <a:ea typeface="Calibri" panose="020F0502020204030204" pitchFamily="34" charset="0"/>
                <a:cs typeface="Calibri" panose="020F0502020204030204" pitchFamily="34" charset="0"/>
              </a:rPr>
              <a:t>www.poca.ro</a:t>
            </a:r>
            <a:r>
              <a:rPr kumimoji="0" lang="ro-RO" altLang="en-RO" sz="1000" b="0" i="0" u="none" strike="noStrike" cap="none" normalizeH="0" baseline="0">
                <a:ln>
                  <a:noFill/>
                </a:ln>
                <a:solidFill>
                  <a:schemeClr val="tx1"/>
                </a:solidFill>
                <a:effectLst/>
              </a:rPr>
              <a:t> </a:t>
            </a:r>
            <a:endParaRPr kumimoji="0" lang="ro-RO" altLang="en-RO"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86122824"/>
      </p:ext>
    </p:extLst>
  </p:cSld>
  <p:clrMapOvr>
    <a:masterClrMapping/>
  </p:clrMapOvr>
  <mc:AlternateContent xmlns:mc="http://schemas.openxmlformats.org/markup-compatibility/2006" xmlns:p14="http://schemas.microsoft.com/office/powerpoint/2010/main">
    <mc:Choice Requires="p14">
      <p:transition spd="slow" p14:dur="1500" advClick="0" advTm="20000">
        <p:split orient="vert"/>
      </p:transition>
    </mc:Choice>
    <mc:Fallback xmlns="">
      <p:transition spd="slow" advClick="0" advTm="20000">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F98B9-4172-28D0-4EE9-3FD9EADF7F25}"/>
              </a:ext>
            </a:extLst>
          </p:cNvPr>
          <p:cNvSpPr>
            <a:spLocks noGrp="1"/>
          </p:cNvSpPr>
          <p:nvPr>
            <p:ph type="ctrTitle"/>
          </p:nvPr>
        </p:nvSpPr>
        <p:spPr>
          <a:xfrm>
            <a:off x="1524000" y="2305051"/>
            <a:ext cx="9144000" cy="2372458"/>
          </a:xfrm>
        </p:spPr>
        <p:txBody>
          <a:bodyPr>
            <a:normAutofit fontScale="90000"/>
          </a:bodyPr>
          <a:lstStyle/>
          <a:p>
            <a:pPr algn="l"/>
            <a:br>
              <a:rPr lang="ro-RO" sz="2800" b="1" dirty="0"/>
            </a:br>
            <a:br>
              <a:rPr lang="ro-RO" sz="2800" b="1" dirty="0"/>
            </a:br>
            <a:r>
              <a:rPr lang="ro-RO" sz="3100" b="1" dirty="0"/>
              <a:t>Obiectivele specifice ale proiectului </a:t>
            </a:r>
            <a:br>
              <a:rPr lang="ro-RO" sz="2800" b="1" dirty="0"/>
            </a:br>
            <a:br>
              <a:rPr lang="ro-RO" sz="2200" b="1" dirty="0"/>
            </a:br>
            <a:r>
              <a:rPr lang="ro-RO" sz="2200" b="1" dirty="0"/>
              <a:t>OS2. Extindere măsuri de simplificare pentru cetățeni conform Planului integrat pentru simplificarea procedurilor administrative aplicabile cetățenilor din perspectiva front-</a:t>
            </a:r>
            <a:r>
              <a:rPr lang="ro-RO" sz="2200" b="1" dirty="0" err="1"/>
              <a:t>office</a:t>
            </a:r>
            <a:r>
              <a:rPr lang="ro-RO" sz="2200" b="1" dirty="0"/>
              <a:t> și back-</a:t>
            </a:r>
            <a:r>
              <a:rPr lang="ro-RO" sz="2200" b="1" dirty="0" err="1"/>
              <a:t>office</a:t>
            </a:r>
            <a:r>
              <a:rPr lang="ro-RO" sz="2200" b="1" dirty="0"/>
              <a:t> pentru serviciile publice furnizate, aferente competențelor exclusive ale primăriei. </a:t>
            </a:r>
            <a:br>
              <a:rPr lang="ro-RO" sz="2800" dirty="0"/>
            </a:br>
            <a:br>
              <a:rPr lang="ro-RO" sz="2800" b="1" dirty="0"/>
            </a:br>
            <a:endParaRPr lang="en-RO" sz="900" dirty="0"/>
          </a:p>
        </p:txBody>
      </p:sp>
      <p:pic>
        <p:nvPicPr>
          <p:cNvPr id="5" name="Picture 4" descr="Header color">
            <a:extLst>
              <a:ext uri="{FF2B5EF4-FFF2-40B4-BE49-F238E27FC236}">
                <a16:creationId xmlns:a16="http://schemas.microsoft.com/office/drawing/2014/main" id="{B443F08B-EC80-775E-1B75-D13645054C55}"/>
              </a:ext>
            </a:extLst>
          </p:cNvPr>
          <p:cNvPicPr>
            <a:picLocks noChangeAspect="1"/>
          </p:cNvPicPr>
          <p:nvPr/>
        </p:nvPicPr>
        <p:blipFill>
          <a:blip r:embed="rId2"/>
          <a:srcRect/>
          <a:stretch>
            <a:fillRect/>
          </a:stretch>
        </p:blipFill>
        <p:spPr>
          <a:xfrm>
            <a:off x="2191435" y="563225"/>
            <a:ext cx="8089287" cy="863422"/>
          </a:xfrm>
          <a:prstGeom prst="rect">
            <a:avLst/>
          </a:prstGeom>
          <a:noFill/>
          <a:ln w="9525">
            <a:noFill/>
            <a:miter lim="800000"/>
            <a:headEnd/>
            <a:tailEnd/>
          </a:ln>
        </p:spPr>
      </p:pic>
      <p:sp>
        <p:nvSpPr>
          <p:cNvPr id="7" name="Rectangle 2">
            <a:extLst>
              <a:ext uri="{FF2B5EF4-FFF2-40B4-BE49-F238E27FC236}">
                <a16:creationId xmlns:a16="http://schemas.microsoft.com/office/drawing/2014/main" id="{2C556E07-43DC-53B8-0A9C-E70CE14D62B9}"/>
              </a:ext>
            </a:extLst>
          </p:cNvPr>
          <p:cNvSpPr>
            <a:spLocks noChangeArrowheads="1"/>
          </p:cNvSpPr>
          <p:nvPr/>
        </p:nvSpPr>
        <p:spPr bwMode="auto">
          <a:xfrm>
            <a:off x="2946400" y="54565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RO"/>
          </a:p>
        </p:txBody>
      </p:sp>
      <p:pic>
        <p:nvPicPr>
          <p:cNvPr id="1025" name="Picture 1" descr="Ansamblu-grafic">
            <a:extLst>
              <a:ext uri="{FF2B5EF4-FFF2-40B4-BE49-F238E27FC236}">
                <a16:creationId xmlns:a16="http://schemas.microsoft.com/office/drawing/2014/main" id="{706AAED9-ED43-1F15-D8D0-BFC0406405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46400" y="5913775"/>
            <a:ext cx="6299200" cy="381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CF4509D6-6D1A-60D2-DBB4-9BB7D1A246C3}"/>
              </a:ext>
            </a:extLst>
          </p:cNvPr>
          <p:cNvSpPr>
            <a:spLocks noChangeArrowheads="1"/>
          </p:cNvSpPr>
          <p:nvPr/>
        </p:nvSpPr>
        <p:spPr bwMode="auto">
          <a:xfrm>
            <a:off x="2946400" y="6294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RO" sz="900" b="0" i="0" u="none" strike="noStrike" cap="none" normalizeH="0" baseline="0">
                <a:ln>
                  <a:noFill/>
                </a:ln>
                <a:solidFill>
                  <a:schemeClr val="tx1"/>
                </a:solidFill>
                <a:effectLst/>
                <a:latin typeface="Trebuchet MS" panose="020B0703020202090204" pitchFamily="34" charset="0"/>
                <a:ea typeface="Calibri" panose="020F0502020204030204" pitchFamily="34" charset="0"/>
                <a:cs typeface="Calibri" panose="020F0502020204030204" pitchFamily="34" charset="0"/>
              </a:rPr>
              <a:t>	</a:t>
            </a:r>
            <a:r>
              <a:rPr kumimoji="0" lang="ro-RO" altLang="en-RO" sz="900" b="0" i="0" u="none" strike="noStrike" cap="none" normalizeH="0" baseline="0">
                <a:ln>
                  <a:noFill/>
                </a:ln>
                <a:solidFill>
                  <a:srgbClr val="002060"/>
                </a:solidFill>
                <a:effectLst/>
                <a:latin typeface="Trebuchet MS" panose="020B0703020202090204" pitchFamily="34" charset="0"/>
                <a:ea typeface="Calibri" panose="020F0502020204030204" pitchFamily="34" charset="0"/>
                <a:cs typeface="Calibri" panose="020F0502020204030204" pitchFamily="34" charset="0"/>
              </a:rPr>
              <a:t>www.poca.ro</a:t>
            </a:r>
            <a:r>
              <a:rPr kumimoji="0" lang="ro-RO" altLang="en-RO" sz="1000" b="0" i="0" u="none" strike="noStrike" cap="none" normalizeH="0" baseline="0">
                <a:ln>
                  <a:noFill/>
                </a:ln>
                <a:solidFill>
                  <a:schemeClr val="tx1"/>
                </a:solidFill>
                <a:effectLst/>
              </a:rPr>
              <a:t> </a:t>
            </a:r>
            <a:endParaRPr kumimoji="0" lang="ro-RO" altLang="en-RO"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5665335"/>
      </p:ext>
    </p:extLst>
  </p:cSld>
  <p:clrMapOvr>
    <a:masterClrMapping/>
  </p:clrMapOvr>
  <mc:AlternateContent xmlns:mc="http://schemas.openxmlformats.org/markup-compatibility/2006" xmlns:p14="http://schemas.microsoft.com/office/powerpoint/2010/main">
    <mc:Choice Requires="p14">
      <p:transition spd="slow" p14:dur="1500" advClick="0" advTm="20000">
        <p:split orient="vert"/>
      </p:transition>
    </mc:Choice>
    <mc:Fallback xmlns="">
      <p:transition spd="slow" advClick="0" advTm="20000">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F98B9-4172-28D0-4EE9-3FD9EADF7F25}"/>
              </a:ext>
            </a:extLst>
          </p:cNvPr>
          <p:cNvSpPr>
            <a:spLocks noGrp="1"/>
          </p:cNvSpPr>
          <p:nvPr>
            <p:ph type="ctrTitle"/>
          </p:nvPr>
        </p:nvSpPr>
        <p:spPr>
          <a:xfrm>
            <a:off x="1664078" y="1900240"/>
            <a:ext cx="9144000" cy="3057519"/>
          </a:xfrm>
        </p:spPr>
        <p:txBody>
          <a:bodyPr>
            <a:normAutofit fontScale="90000"/>
          </a:bodyPr>
          <a:lstStyle/>
          <a:p>
            <a:pPr algn="l"/>
            <a:br>
              <a:rPr lang="ro-RO" sz="2800" b="1" dirty="0"/>
            </a:br>
            <a:br>
              <a:rPr lang="ro-RO" sz="2800" b="1" dirty="0"/>
            </a:br>
            <a:br>
              <a:rPr lang="ro-RO" sz="2800" b="1" dirty="0"/>
            </a:br>
            <a:br>
              <a:rPr lang="ro-RO" sz="2800" b="1" dirty="0"/>
            </a:br>
            <a:br>
              <a:rPr lang="ro-RO" sz="2800" b="1" dirty="0"/>
            </a:br>
            <a:br>
              <a:rPr lang="ro-RO" sz="2800" b="1" dirty="0"/>
            </a:br>
            <a:br>
              <a:rPr lang="ro-RO" sz="2800" b="1" dirty="0"/>
            </a:br>
            <a:br>
              <a:rPr lang="ro-RO" sz="2800" b="1" dirty="0"/>
            </a:br>
            <a:r>
              <a:rPr lang="ro-RO" sz="3100" b="1" dirty="0"/>
              <a:t>Obiectivele specifice ale proiectului </a:t>
            </a:r>
            <a:br>
              <a:rPr lang="ro-RO" sz="2800" b="1" dirty="0"/>
            </a:br>
            <a:br>
              <a:rPr lang="ro-RO" sz="2200" b="1" dirty="0"/>
            </a:br>
            <a:r>
              <a:rPr lang="ro-RO" sz="2200" b="1" dirty="0"/>
              <a:t>OS3. Dezvoltarea cunoștințelor și abilităților personalului din cadrul Primăriei Municipiului Fălticeni, în vederea sprijinirii măsurilor vizate de proiect. Este avută în vedere formarea/instruirea, evaluarea/testarea și certificarea competențelor/cunoștințelor dobândite pentru 120 de persoane (personal de conducere, de execuție și aleși locali), din cadrul grupului țintă, în ceea ce privește utilizarea soluțiilor informatice implementate în cadrul proiectului – aferente Rezultatului de program 5.</a:t>
            </a:r>
            <a:br>
              <a:rPr lang="ro-RO" sz="2200" b="1" dirty="0"/>
            </a:br>
            <a:endParaRPr lang="en-RO" sz="2200" dirty="0"/>
          </a:p>
        </p:txBody>
      </p:sp>
      <p:pic>
        <p:nvPicPr>
          <p:cNvPr id="5" name="Picture 4" descr="Header color">
            <a:extLst>
              <a:ext uri="{FF2B5EF4-FFF2-40B4-BE49-F238E27FC236}">
                <a16:creationId xmlns:a16="http://schemas.microsoft.com/office/drawing/2014/main" id="{B443F08B-EC80-775E-1B75-D13645054C55}"/>
              </a:ext>
            </a:extLst>
          </p:cNvPr>
          <p:cNvPicPr>
            <a:picLocks noChangeAspect="1"/>
          </p:cNvPicPr>
          <p:nvPr/>
        </p:nvPicPr>
        <p:blipFill>
          <a:blip r:embed="rId2"/>
          <a:srcRect/>
          <a:stretch>
            <a:fillRect/>
          </a:stretch>
        </p:blipFill>
        <p:spPr>
          <a:xfrm>
            <a:off x="2191435" y="563225"/>
            <a:ext cx="8089287" cy="863422"/>
          </a:xfrm>
          <a:prstGeom prst="rect">
            <a:avLst/>
          </a:prstGeom>
          <a:noFill/>
          <a:ln w="9525">
            <a:noFill/>
            <a:miter lim="800000"/>
            <a:headEnd/>
            <a:tailEnd/>
          </a:ln>
        </p:spPr>
      </p:pic>
      <p:sp>
        <p:nvSpPr>
          <p:cNvPr id="7" name="Rectangle 2">
            <a:extLst>
              <a:ext uri="{FF2B5EF4-FFF2-40B4-BE49-F238E27FC236}">
                <a16:creationId xmlns:a16="http://schemas.microsoft.com/office/drawing/2014/main" id="{2C556E07-43DC-53B8-0A9C-E70CE14D62B9}"/>
              </a:ext>
            </a:extLst>
          </p:cNvPr>
          <p:cNvSpPr>
            <a:spLocks noChangeArrowheads="1"/>
          </p:cNvSpPr>
          <p:nvPr/>
        </p:nvSpPr>
        <p:spPr bwMode="auto">
          <a:xfrm>
            <a:off x="2946400" y="54565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RO"/>
          </a:p>
        </p:txBody>
      </p:sp>
      <p:pic>
        <p:nvPicPr>
          <p:cNvPr id="1025" name="Picture 1" descr="Ansamblu-grafic">
            <a:extLst>
              <a:ext uri="{FF2B5EF4-FFF2-40B4-BE49-F238E27FC236}">
                <a16:creationId xmlns:a16="http://schemas.microsoft.com/office/drawing/2014/main" id="{706AAED9-ED43-1F15-D8D0-BFC0406405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46400" y="5913775"/>
            <a:ext cx="6299200" cy="381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CF4509D6-6D1A-60D2-DBB4-9BB7D1A246C3}"/>
              </a:ext>
            </a:extLst>
          </p:cNvPr>
          <p:cNvSpPr>
            <a:spLocks noChangeArrowheads="1"/>
          </p:cNvSpPr>
          <p:nvPr/>
        </p:nvSpPr>
        <p:spPr bwMode="auto">
          <a:xfrm>
            <a:off x="2946400" y="6294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RO" sz="900" b="0" i="0" u="none" strike="noStrike" cap="none" normalizeH="0" baseline="0">
                <a:ln>
                  <a:noFill/>
                </a:ln>
                <a:solidFill>
                  <a:schemeClr val="tx1"/>
                </a:solidFill>
                <a:effectLst/>
                <a:latin typeface="Trebuchet MS" panose="020B0703020202090204" pitchFamily="34" charset="0"/>
                <a:ea typeface="Calibri" panose="020F0502020204030204" pitchFamily="34" charset="0"/>
                <a:cs typeface="Calibri" panose="020F0502020204030204" pitchFamily="34" charset="0"/>
              </a:rPr>
              <a:t>	</a:t>
            </a:r>
            <a:r>
              <a:rPr kumimoji="0" lang="ro-RO" altLang="en-RO" sz="900" b="0" i="0" u="none" strike="noStrike" cap="none" normalizeH="0" baseline="0">
                <a:ln>
                  <a:noFill/>
                </a:ln>
                <a:solidFill>
                  <a:srgbClr val="002060"/>
                </a:solidFill>
                <a:effectLst/>
                <a:latin typeface="Trebuchet MS" panose="020B0703020202090204" pitchFamily="34" charset="0"/>
                <a:ea typeface="Calibri" panose="020F0502020204030204" pitchFamily="34" charset="0"/>
                <a:cs typeface="Calibri" panose="020F0502020204030204" pitchFamily="34" charset="0"/>
              </a:rPr>
              <a:t>www.poca.ro</a:t>
            </a:r>
            <a:r>
              <a:rPr kumimoji="0" lang="ro-RO" altLang="en-RO" sz="1000" b="0" i="0" u="none" strike="noStrike" cap="none" normalizeH="0" baseline="0">
                <a:ln>
                  <a:noFill/>
                </a:ln>
                <a:solidFill>
                  <a:schemeClr val="tx1"/>
                </a:solidFill>
                <a:effectLst/>
              </a:rPr>
              <a:t> </a:t>
            </a:r>
            <a:endParaRPr kumimoji="0" lang="ro-RO" altLang="en-RO"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502513"/>
      </p:ext>
    </p:extLst>
  </p:cSld>
  <p:clrMapOvr>
    <a:masterClrMapping/>
  </p:clrMapOvr>
  <mc:AlternateContent xmlns:mc="http://schemas.openxmlformats.org/markup-compatibility/2006" xmlns:p14="http://schemas.microsoft.com/office/powerpoint/2010/main">
    <mc:Choice Requires="p14">
      <p:transition spd="slow" p14:dur="1500" advClick="0" advTm="20000">
        <p:split orient="vert"/>
      </p:transition>
    </mc:Choice>
    <mc:Fallback xmlns="">
      <p:transition spd="slow" advClick="0" advTm="20000">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F98B9-4172-28D0-4EE9-3FD9EADF7F25}"/>
              </a:ext>
            </a:extLst>
          </p:cNvPr>
          <p:cNvSpPr>
            <a:spLocks noGrp="1"/>
          </p:cNvSpPr>
          <p:nvPr>
            <p:ph type="ctrTitle"/>
          </p:nvPr>
        </p:nvSpPr>
        <p:spPr>
          <a:xfrm>
            <a:off x="1524000" y="1811229"/>
            <a:ext cx="9144000" cy="3563288"/>
          </a:xfrm>
        </p:spPr>
        <p:txBody>
          <a:bodyPr>
            <a:normAutofit/>
          </a:bodyPr>
          <a:lstStyle/>
          <a:p>
            <a:pPr algn="l"/>
            <a:r>
              <a:rPr lang="ro-RO" sz="2400" b="1" dirty="0"/>
              <a:t>Rezultate așteptate</a:t>
            </a:r>
            <a:br>
              <a:rPr lang="ro-RO" sz="2800" b="1" dirty="0"/>
            </a:br>
            <a:br>
              <a:rPr lang="ro-RO" sz="2800" b="1" dirty="0"/>
            </a:br>
            <a:r>
              <a:rPr lang="ro-RO" sz="2000" spc="-5" dirty="0">
                <a:effectLst/>
                <a:latin typeface="Arial" panose="020B0604020202020204" pitchFamily="34" charset="0"/>
                <a:ea typeface="Arial" panose="020B0604020202020204" pitchFamily="34" charset="0"/>
              </a:rPr>
              <a:t>Rezultat program 2. Sisteme de management al performanței </a:t>
            </a:r>
            <a:r>
              <a:rPr lang="ro-RO" sz="2000" spc="-5" dirty="0">
                <a:latin typeface="Arial" panose="020B0604020202020204" pitchFamily="34" charset="0"/>
                <a:ea typeface="Arial" panose="020B0604020202020204" pitchFamily="34" charset="0"/>
              </a:rPr>
              <a:t>ș</a:t>
            </a:r>
            <a:r>
              <a:rPr lang="ro-RO" sz="2000" spc="-5" dirty="0">
                <a:effectLst/>
                <a:latin typeface="Arial" panose="020B0604020202020204" pitchFamily="34" charset="0"/>
                <a:ea typeface="Arial" panose="020B0604020202020204" pitchFamily="34" charset="0"/>
              </a:rPr>
              <a:t>i calității corelate cu Planul de acțiune în etape implementat în</a:t>
            </a:r>
            <a:r>
              <a:rPr lang="ro-RO" sz="2000" spc="-5" dirty="0">
                <a:latin typeface="Arial" panose="020B0604020202020204" pitchFamily="34" charset="0"/>
                <a:ea typeface="Arial" panose="020B0604020202020204" pitchFamily="34" charset="0"/>
              </a:rPr>
              <a:t> </a:t>
            </a:r>
            <a:r>
              <a:rPr lang="ro-RO" sz="2000" spc="-5" dirty="0">
                <a:effectLst/>
                <a:latin typeface="Arial" panose="020B0604020202020204" pitchFamily="34" charset="0"/>
                <a:ea typeface="Arial" panose="020B0604020202020204" pitchFamily="34" charset="0"/>
              </a:rPr>
              <a:t>administrația publică locală; - Rezultat proiect 1. Implementarea de instrumente de management al calității și performanței, respectiv CAF și BSC la nivelul Primăriei Municipiului Fălticeni.</a:t>
            </a:r>
            <a:br>
              <a:rPr lang="ro-RO" sz="2000" spc="-5" dirty="0">
                <a:effectLst/>
                <a:latin typeface="Arial" panose="020B0604020202020204" pitchFamily="34" charset="0"/>
                <a:ea typeface="Arial" panose="020B0604020202020204" pitchFamily="34" charset="0"/>
              </a:rPr>
            </a:br>
            <a:br>
              <a:rPr lang="en-GB" sz="800" dirty="0">
                <a:effectLst/>
                <a:latin typeface="Helvetica" pitchFamily="2" charset="0"/>
              </a:rPr>
            </a:br>
            <a:br>
              <a:rPr lang="en-RO" sz="2000" spc="-5" dirty="0">
                <a:effectLst/>
                <a:latin typeface="Arial" panose="020B0604020202020204" pitchFamily="34" charset="0"/>
                <a:ea typeface="Arial" panose="020B0604020202020204" pitchFamily="34" charset="0"/>
              </a:rPr>
            </a:br>
            <a:br>
              <a:rPr lang="ro-RO" sz="2800" b="1" dirty="0"/>
            </a:br>
            <a:br>
              <a:rPr lang="ro-RO" sz="2800" b="1" dirty="0"/>
            </a:br>
            <a:endParaRPr lang="en-RO" sz="900" dirty="0"/>
          </a:p>
        </p:txBody>
      </p:sp>
      <p:pic>
        <p:nvPicPr>
          <p:cNvPr id="5" name="Picture 4" descr="Header color">
            <a:extLst>
              <a:ext uri="{FF2B5EF4-FFF2-40B4-BE49-F238E27FC236}">
                <a16:creationId xmlns:a16="http://schemas.microsoft.com/office/drawing/2014/main" id="{B443F08B-EC80-775E-1B75-D13645054C55}"/>
              </a:ext>
            </a:extLst>
          </p:cNvPr>
          <p:cNvPicPr>
            <a:picLocks noChangeAspect="1"/>
          </p:cNvPicPr>
          <p:nvPr/>
        </p:nvPicPr>
        <p:blipFill>
          <a:blip r:embed="rId2"/>
          <a:srcRect/>
          <a:stretch>
            <a:fillRect/>
          </a:stretch>
        </p:blipFill>
        <p:spPr>
          <a:xfrm>
            <a:off x="2191435" y="563225"/>
            <a:ext cx="8089287" cy="863422"/>
          </a:xfrm>
          <a:prstGeom prst="rect">
            <a:avLst/>
          </a:prstGeom>
          <a:noFill/>
          <a:ln w="9525">
            <a:noFill/>
            <a:miter lim="800000"/>
            <a:headEnd/>
            <a:tailEnd/>
          </a:ln>
        </p:spPr>
      </p:pic>
      <p:sp>
        <p:nvSpPr>
          <p:cNvPr id="7" name="Rectangle 2">
            <a:extLst>
              <a:ext uri="{FF2B5EF4-FFF2-40B4-BE49-F238E27FC236}">
                <a16:creationId xmlns:a16="http://schemas.microsoft.com/office/drawing/2014/main" id="{2C556E07-43DC-53B8-0A9C-E70CE14D62B9}"/>
              </a:ext>
            </a:extLst>
          </p:cNvPr>
          <p:cNvSpPr>
            <a:spLocks noChangeArrowheads="1"/>
          </p:cNvSpPr>
          <p:nvPr/>
        </p:nvSpPr>
        <p:spPr bwMode="auto">
          <a:xfrm>
            <a:off x="2946400" y="54565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RO"/>
          </a:p>
        </p:txBody>
      </p:sp>
      <p:pic>
        <p:nvPicPr>
          <p:cNvPr id="1025" name="Picture 1" descr="Ansamblu-grafic">
            <a:extLst>
              <a:ext uri="{FF2B5EF4-FFF2-40B4-BE49-F238E27FC236}">
                <a16:creationId xmlns:a16="http://schemas.microsoft.com/office/drawing/2014/main" id="{706AAED9-ED43-1F15-D8D0-BFC0406405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46400" y="5913775"/>
            <a:ext cx="6299200" cy="381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CF4509D6-6D1A-60D2-DBB4-9BB7D1A246C3}"/>
              </a:ext>
            </a:extLst>
          </p:cNvPr>
          <p:cNvSpPr>
            <a:spLocks noChangeArrowheads="1"/>
          </p:cNvSpPr>
          <p:nvPr/>
        </p:nvSpPr>
        <p:spPr bwMode="auto">
          <a:xfrm>
            <a:off x="2946400" y="6294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RO" sz="900" b="0" i="0" u="none" strike="noStrike" cap="none" normalizeH="0" baseline="0">
                <a:ln>
                  <a:noFill/>
                </a:ln>
                <a:solidFill>
                  <a:schemeClr val="tx1"/>
                </a:solidFill>
                <a:effectLst/>
                <a:latin typeface="Trebuchet MS" panose="020B0703020202090204" pitchFamily="34" charset="0"/>
                <a:ea typeface="Calibri" panose="020F0502020204030204" pitchFamily="34" charset="0"/>
                <a:cs typeface="Calibri" panose="020F0502020204030204" pitchFamily="34" charset="0"/>
              </a:rPr>
              <a:t>	</a:t>
            </a:r>
            <a:r>
              <a:rPr kumimoji="0" lang="ro-RO" altLang="en-RO" sz="900" b="0" i="0" u="none" strike="noStrike" cap="none" normalizeH="0" baseline="0">
                <a:ln>
                  <a:noFill/>
                </a:ln>
                <a:solidFill>
                  <a:srgbClr val="002060"/>
                </a:solidFill>
                <a:effectLst/>
                <a:latin typeface="Trebuchet MS" panose="020B0703020202090204" pitchFamily="34" charset="0"/>
                <a:ea typeface="Calibri" panose="020F0502020204030204" pitchFamily="34" charset="0"/>
                <a:cs typeface="Calibri" panose="020F0502020204030204" pitchFamily="34" charset="0"/>
              </a:rPr>
              <a:t>www.poca.ro</a:t>
            </a:r>
            <a:r>
              <a:rPr kumimoji="0" lang="ro-RO" altLang="en-RO" sz="1000" b="0" i="0" u="none" strike="noStrike" cap="none" normalizeH="0" baseline="0">
                <a:ln>
                  <a:noFill/>
                </a:ln>
                <a:solidFill>
                  <a:schemeClr val="tx1"/>
                </a:solidFill>
                <a:effectLst/>
              </a:rPr>
              <a:t> </a:t>
            </a:r>
            <a:endParaRPr kumimoji="0" lang="ro-RO" altLang="en-RO"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66138817"/>
      </p:ext>
    </p:extLst>
  </p:cSld>
  <p:clrMapOvr>
    <a:masterClrMapping/>
  </p:clrMapOvr>
  <mc:AlternateContent xmlns:mc="http://schemas.openxmlformats.org/markup-compatibility/2006" xmlns:p14="http://schemas.microsoft.com/office/powerpoint/2010/main">
    <mc:Choice Requires="p14">
      <p:transition spd="slow" p14:dur="1500" advClick="0" advTm="20000">
        <p:split orient="vert"/>
      </p:transition>
    </mc:Choice>
    <mc:Fallback xmlns="">
      <p:transition spd="slow" advClick="0" advTm="20000">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F98B9-4172-28D0-4EE9-3FD9EADF7F25}"/>
              </a:ext>
            </a:extLst>
          </p:cNvPr>
          <p:cNvSpPr>
            <a:spLocks noGrp="1"/>
          </p:cNvSpPr>
          <p:nvPr>
            <p:ph type="ctrTitle"/>
          </p:nvPr>
        </p:nvSpPr>
        <p:spPr>
          <a:xfrm>
            <a:off x="1524000" y="1516505"/>
            <a:ext cx="9144000" cy="3824989"/>
          </a:xfrm>
        </p:spPr>
        <p:txBody>
          <a:bodyPr>
            <a:normAutofit fontScale="90000"/>
          </a:bodyPr>
          <a:lstStyle/>
          <a:p>
            <a:pPr algn="l"/>
            <a:r>
              <a:rPr lang="ro-RO" sz="3100" b="1" dirty="0"/>
              <a:t>Rezultate așteptate</a:t>
            </a:r>
            <a:br>
              <a:rPr lang="ro-RO" sz="2000" b="1" dirty="0"/>
            </a:br>
            <a:br>
              <a:rPr lang="ro-RO" sz="2000" b="1" dirty="0"/>
            </a:br>
            <a:r>
              <a:rPr lang="ro-RO" sz="2200" dirty="0">
                <a:effectLst/>
                <a:latin typeface="Arial" panose="020B0604020202020204" pitchFamily="34" charset="0"/>
                <a:ea typeface="Arial" panose="020B0604020202020204" pitchFamily="34" charset="0"/>
              </a:rPr>
              <a:t>Rezultat program 3. Proceduri simplificate pentru reducerea birocrației pentru cetățeni la nivel local, corelate cu Planul integrat de simplificare a procedurilor administrative pentru cetățeni implementate</a:t>
            </a:r>
            <a:r>
              <a:rPr lang="ro-RO" sz="2200" dirty="0">
                <a:latin typeface="Arial" panose="020B0604020202020204" pitchFamily="34" charset="0"/>
                <a:ea typeface="Arial" panose="020B0604020202020204" pitchFamily="34" charset="0"/>
              </a:rPr>
              <a:t> - </a:t>
            </a:r>
            <a:r>
              <a:rPr lang="ro-RO" sz="2200" dirty="0">
                <a:effectLst/>
                <a:latin typeface="Arial" panose="020B0604020202020204" pitchFamily="34" charset="0"/>
                <a:ea typeface="Arial" panose="020B0604020202020204" pitchFamily="34" charset="0"/>
              </a:rPr>
              <a:t>Rezultat proiect 2. Module informatice noi pentru simplificarea procedurilor administrative vizând competențele exclusive, în cadrul Primăriei Municipiului Fălticeni – acestea se vor integra în fluxurile digitale de lucru de bază din cadrul instituției, în scopul eficientizării procesării documentelor, evitării</a:t>
            </a:r>
            <a:r>
              <a:rPr lang="ro-RO" sz="2200" dirty="0">
                <a:latin typeface="Arial" panose="020B0604020202020204" pitchFamily="34" charset="0"/>
                <a:ea typeface="Arial" panose="020B0604020202020204" pitchFamily="34" charset="0"/>
              </a:rPr>
              <a:t> </a:t>
            </a:r>
            <a:r>
              <a:rPr lang="ro-RO" sz="2200" dirty="0">
                <a:effectLst/>
                <a:latin typeface="Arial" panose="020B0604020202020204" pitchFamily="34" charset="0"/>
                <a:ea typeface="Arial" panose="020B0604020202020204" pitchFamily="34" charset="0"/>
              </a:rPr>
              <a:t>întreruperilor ce pot apărea în fluxurile informaționale ale instituției, reducând astfel întârzierile în procesul decizional cu impact asupra activităților operative și asigurând accesul online la serviciile publice aferente competențelor exclusive gestionate de Primăria Municipiului Fălticeni.</a:t>
            </a:r>
            <a:endParaRPr lang="en-RO" sz="2200" dirty="0"/>
          </a:p>
        </p:txBody>
      </p:sp>
      <p:pic>
        <p:nvPicPr>
          <p:cNvPr id="5" name="Picture 4" descr="Header color">
            <a:extLst>
              <a:ext uri="{FF2B5EF4-FFF2-40B4-BE49-F238E27FC236}">
                <a16:creationId xmlns:a16="http://schemas.microsoft.com/office/drawing/2014/main" id="{B443F08B-EC80-775E-1B75-D13645054C55}"/>
              </a:ext>
            </a:extLst>
          </p:cNvPr>
          <p:cNvPicPr>
            <a:picLocks noChangeAspect="1"/>
          </p:cNvPicPr>
          <p:nvPr/>
        </p:nvPicPr>
        <p:blipFill>
          <a:blip r:embed="rId2"/>
          <a:srcRect/>
          <a:stretch>
            <a:fillRect/>
          </a:stretch>
        </p:blipFill>
        <p:spPr>
          <a:xfrm>
            <a:off x="2191435" y="563225"/>
            <a:ext cx="8089287" cy="863422"/>
          </a:xfrm>
          <a:prstGeom prst="rect">
            <a:avLst/>
          </a:prstGeom>
          <a:noFill/>
          <a:ln w="9525">
            <a:noFill/>
            <a:miter lim="800000"/>
            <a:headEnd/>
            <a:tailEnd/>
          </a:ln>
        </p:spPr>
      </p:pic>
      <p:sp>
        <p:nvSpPr>
          <p:cNvPr id="7" name="Rectangle 2">
            <a:extLst>
              <a:ext uri="{FF2B5EF4-FFF2-40B4-BE49-F238E27FC236}">
                <a16:creationId xmlns:a16="http://schemas.microsoft.com/office/drawing/2014/main" id="{2C556E07-43DC-53B8-0A9C-E70CE14D62B9}"/>
              </a:ext>
            </a:extLst>
          </p:cNvPr>
          <p:cNvSpPr>
            <a:spLocks noChangeArrowheads="1"/>
          </p:cNvSpPr>
          <p:nvPr/>
        </p:nvSpPr>
        <p:spPr bwMode="auto">
          <a:xfrm>
            <a:off x="2946400" y="54565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RO"/>
          </a:p>
        </p:txBody>
      </p:sp>
      <p:pic>
        <p:nvPicPr>
          <p:cNvPr id="1025" name="Picture 1" descr="Ansamblu-grafic">
            <a:extLst>
              <a:ext uri="{FF2B5EF4-FFF2-40B4-BE49-F238E27FC236}">
                <a16:creationId xmlns:a16="http://schemas.microsoft.com/office/drawing/2014/main" id="{706AAED9-ED43-1F15-D8D0-BFC0406405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46400" y="5913775"/>
            <a:ext cx="6299200" cy="381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CF4509D6-6D1A-60D2-DBB4-9BB7D1A246C3}"/>
              </a:ext>
            </a:extLst>
          </p:cNvPr>
          <p:cNvSpPr>
            <a:spLocks noChangeArrowheads="1"/>
          </p:cNvSpPr>
          <p:nvPr/>
        </p:nvSpPr>
        <p:spPr bwMode="auto">
          <a:xfrm>
            <a:off x="2946400" y="6294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RO" sz="900" b="0" i="0" u="none" strike="noStrike" cap="none" normalizeH="0" baseline="0">
                <a:ln>
                  <a:noFill/>
                </a:ln>
                <a:solidFill>
                  <a:schemeClr val="tx1"/>
                </a:solidFill>
                <a:effectLst/>
                <a:latin typeface="Trebuchet MS" panose="020B0703020202090204" pitchFamily="34" charset="0"/>
                <a:ea typeface="Calibri" panose="020F0502020204030204" pitchFamily="34" charset="0"/>
                <a:cs typeface="Calibri" panose="020F0502020204030204" pitchFamily="34" charset="0"/>
              </a:rPr>
              <a:t>	</a:t>
            </a:r>
            <a:r>
              <a:rPr kumimoji="0" lang="ro-RO" altLang="en-RO" sz="900" b="0" i="0" u="none" strike="noStrike" cap="none" normalizeH="0" baseline="0">
                <a:ln>
                  <a:noFill/>
                </a:ln>
                <a:solidFill>
                  <a:srgbClr val="002060"/>
                </a:solidFill>
                <a:effectLst/>
                <a:latin typeface="Trebuchet MS" panose="020B0703020202090204" pitchFamily="34" charset="0"/>
                <a:ea typeface="Calibri" panose="020F0502020204030204" pitchFamily="34" charset="0"/>
                <a:cs typeface="Calibri" panose="020F0502020204030204" pitchFamily="34" charset="0"/>
              </a:rPr>
              <a:t>www.poca.ro</a:t>
            </a:r>
            <a:r>
              <a:rPr kumimoji="0" lang="ro-RO" altLang="en-RO" sz="1000" b="0" i="0" u="none" strike="noStrike" cap="none" normalizeH="0" baseline="0">
                <a:ln>
                  <a:noFill/>
                </a:ln>
                <a:solidFill>
                  <a:schemeClr val="tx1"/>
                </a:solidFill>
                <a:effectLst/>
              </a:rPr>
              <a:t> </a:t>
            </a:r>
            <a:endParaRPr kumimoji="0" lang="ro-RO" altLang="en-RO"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75030129"/>
      </p:ext>
    </p:extLst>
  </p:cSld>
  <p:clrMapOvr>
    <a:masterClrMapping/>
  </p:clrMapOvr>
  <mc:AlternateContent xmlns:mc="http://schemas.openxmlformats.org/markup-compatibility/2006" xmlns:p14="http://schemas.microsoft.com/office/powerpoint/2010/main">
    <mc:Choice Requires="p14">
      <p:transition spd="slow" p14:dur="1500" advClick="0" advTm="20000">
        <p:split orient="vert"/>
      </p:transition>
    </mc:Choice>
    <mc:Fallback xmlns="">
      <p:transition spd="slow" advClick="0" advTm="20000">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F98B9-4172-28D0-4EE9-3FD9EADF7F25}"/>
              </a:ext>
            </a:extLst>
          </p:cNvPr>
          <p:cNvSpPr>
            <a:spLocks noGrp="1"/>
          </p:cNvSpPr>
          <p:nvPr>
            <p:ph type="ctrTitle"/>
          </p:nvPr>
        </p:nvSpPr>
        <p:spPr>
          <a:xfrm>
            <a:off x="1524000" y="1528763"/>
            <a:ext cx="9144000" cy="4555514"/>
          </a:xfrm>
        </p:spPr>
        <p:txBody>
          <a:bodyPr>
            <a:normAutofit/>
          </a:bodyPr>
          <a:lstStyle/>
          <a:p>
            <a:pPr algn="l"/>
            <a:r>
              <a:rPr lang="ro-RO" sz="2800" b="1" dirty="0"/>
              <a:t>Rezultate așteptate</a:t>
            </a:r>
            <a:br>
              <a:rPr lang="ro-RO" sz="2800" b="1" dirty="0"/>
            </a:br>
            <a:br>
              <a:rPr lang="ro-RO" sz="2800" b="1" dirty="0"/>
            </a:br>
            <a:r>
              <a:rPr lang="ro-RO" sz="2000" dirty="0">
                <a:effectLst/>
                <a:latin typeface="Arial" panose="020B0604020202020204" pitchFamily="34" charset="0"/>
                <a:ea typeface="Arial" panose="020B0604020202020204" pitchFamily="34" charset="0"/>
              </a:rPr>
              <a:t>Rezultat program 5. Cunoștințe și abilitați ale personalului din autoritățile si instituțiile publice locale îmbunătățite, în vederea sprijinirii măsurilor/acțiunilor vizate de acest obiectiv specific - Rezultat proiect 3. Formarea/instruirea, evaluarea/testarea </a:t>
            </a:r>
            <a:r>
              <a:rPr lang="ro-RO" sz="2000" dirty="0">
                <a:latin typeface="Arial" panose="020B0604020202020204" pitchFamily="34" charset="0"/>
                <a:ea typeface="Arial" panose="020B0604020202020204" pitchFamily="34" charset="0"/>
              </a:rPr>
              <a:t>ș</a:t>
            </a:r>
            <a:r>
              <a:rPr lang="ro-RO" sz="2000" dirty="0">
                <a:effectLst/>
                <a:latin typeface="Arial" panose="020B0604020202020204" pitchFamily="34" charset="0"/>
                <a:ea typeface="Arial" panose="020B0604020202020204" pitchFamily="34" charset="0"/>
              </a:rPr>
              <a:t>i certificarea competențelor/cunoștințelor dobândite pentru 120 de persoane (personal de conducere, de execuție și aleși locali), din cadrul grupului </a:t>
            </a:r>
            <a:r>
              <a:rPr lang="ro-RO" sz="2000" dirty="0">
                <a:latin typeface="Arial" panose="020B0604020202020204" pitchFamily="34" charset="0"/>
                <a:ea typeface="Arial" panose="020B0604020202020204" pitchFamily="34" charset="0"/>
              </a:rPr>
              <a:t>ț</a:t>
            </a:r>
            <a:r>
              <a:rPr lang="ro-RO" sz="2000" dirty="0">
                <a:effectLst/>
                <a:latin typeface="Arial" panose="020B0604020202020204" pitchFamily="34" charset="0"/>
                <a:ea typeface="Arial" panose="020B0604020202020204" pitchFamily="34" charset="0"/>
              </a:rPr>
              <a:t>intă, în ceea ce privește utilizarea soluțiilor informatice implementate în cadrul proiectului.</a:t>
            </a:r>
            <a:br>
              <a:rPr lang="ro-RO" sz="2000" dirty="0">
                <a:effectLst/>
                <a:latin typeface="Arial" panose="020B0604020202020204" pitchFamily="34" charset="0"/>
                <a:ea typeface="Arial" panose="020B0604020202020204" pitchFamily="34" charset="0"/>
              </a:rPr>
            </a:br>
            <a:br>
              <a:rPr lang="ro-RO" sz="2800" b="1" dirty="0"/>
            </a:br>
            <a:br>
              <a:rPr lang="en-US" sz="2800" b="1" dirty="0"/>
            </a:br>
            <a:br>
              <a:rPr lang="ro-RO" sz="2800" b="1" dirty="0"/>
            </a:br>
            <a:endParaRPr lang="en-RO" sz="900" dirty="0"/>
          </a:p>
        </p:txBody>
      </p:sp>
      <p:pic>
        <p:nvPicPr>
          <p:cNvPr id="5" name="Picture 4" descr="Header color">
            <a:extLst>
              <a:ext uri="{FF2B5EF4-FFF2-40B4-BE49-F238E27FC236}">
                <a16:creationId xmlns:a16="http://schemas.microsoft.com/office/drawing/2014/main" id="{B443F08B-EC80-775E-1B75-D13645054C55}"/>
              </a:ext>
            </a:extLst>
          </p:cNvPr>
          <p:cNvPicPr>
            <a:picLocks noChangeAspect="1"/>
          </p:cNvPicPr>
          <p:nvPr/>
        </p:nvPicPr>
        <p:blipFill>
          <a:blip r:embed="rId2"/>
          <a:srcRect/>
          <a:stretch>
            <a:fillRect/>
          </a:stretch>
        </p:blipFill>
        <p:spPr>
          <a:xfrm>
            <a:off x="2191435" y="563225"/>
            <a:ext cx="8089287" cy="863422"/>
          </a:xfrm>
          <a:prstGeom prst="rect">
            <a:avLst/>
          </a:prstGeom>
          <a:noFill/>
          <a:ln w="9525">
            <a:noFill/>
            <a:miter lim="800000"/>
            <a:headEnd/>
            <a:tailEnd/>
          </a:ln>
        </p:spPr>
      </p:pic>
      <p:sp>
        <p:nvSpPr>
          <p:cNvPr id="7" name="Rectangle 2">
            <a:extLst>
              <a:ext uri="{FF2B5EF4-FFF2-40B4-BE49-F238E27FC236}">
                <a16:creationId xmlns:a16="http://schemas.microsoft.com/office/drawing/2014/main" id="{2C556E07-43DC-53B8-0A9C-E70CE14D62B9}"/>
              </a:ext>
            </a:extLst>
          </p:cNvPr>
          <p:cNvSpPr>
            <a:spLocks noChangeArrowheads="1"/>
          </p:cNvSpPr>
          <p:nvPr/>
        </p:nvSpPr>
        <p:spPr bwMode="auto">
          <a:xfrm>
            <a:off x="2946400" y="54565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RO"/>
          </a:p>
        </p:txBody>
      </p:sp>
      <p:pic>
        <p:nvPicPr>
          <p:cNvPr id="1025" name="Picture 1" descr="Ansamblu-grafic">
            <a:extLst>
              <a:ext uri="{FF2B5EF4-FFF2-40B4-BE49-F238E27FC236}">
                <a16:creationId xmlns:a16="http://schemas.microsoft.com/office/drawing/2014/main" id="{706AAED9-ED43-1F15-D8D0-BFC0406405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46400" y="5913775"/>
            <a:ext cx="6299200" cy="381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CF4509D6-6D1A-60D2-DBB4-9BB7D1A246C3}"/>
              </a:ext>
            </a:extLst>
          </p:cNvPr>
          <p:cNvSpPr>
            <a:spLocks noChangeArrowheads="1"/>
          </p:cNvSpPr>
          <p:nvPr/>
        </p:nvSpPr>
        <p:spPr bwMode="auto">
          <a:xfrm>
            <a:off x="2946400" y="6294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RO" sz="900" b="0" i="0" u="none" strike="noStrike" cap="none" normalizeH="0" baseline="0">
                <a:ln>
                  <a:noFill/>
                </a:ln>
                <a:solidFill>
                  <a:schemeClr val="tx1"/>
                </a:solidFill>
                <a:effectLst/>
                <a:latin typeface="Trebuchet MS" panose="020B0703020202090204" pitchFamily="34" charset="0"/>
                <a:ea typeface="Calibri" panose="020F0502020204030204" pitchFamily="34" charset="0"/>
                <a:cs typeface="Calibri" panose="020F0502020204030204" pitchFamily="34" charset="0"/>
              </a:rPr>
              <a:t>	</a:t>
            </a:r>
            <a:r>
              <a:rPr kumimoji="0" lang="ro-RO" altLang="en-RO" sz="900" b="0" i="0" u="none" strike="noStrike" cap="none" normalizeH="0" baseline="0">
                <a:ln>
                  <a:noFill/>
                </a:ln>
                <a:solidFill>
                  <a:srgbClr val="002060"/>
                </a:solidFill>
                <a:effectLst/>
                <a:latin typeface="Trebuchet MS" panose="020B0703020202090204" pitchFamily="34" charset="0"/>
                <a:ea typeface="Calibri" panose="020F0502020204030204" pitchFamily="34" charset="0"/>
                <a:cs typeface="Calibri" panose="020F0502020204030204" pitchFamily="34" charset="0"/>
              </a:rPr>
              <a:t>www.poca.ro</a:t>
            </a:r>
            <a:r>
              <a:rPr kumimoji="0" lang="ro-RO" altLang="en-RO" sz="1000" b="0" i="0" u="none" strike="noStrike" cap="none" normalizeH="0" baseline="0">
                <a:ln>
                  <a:noFill/>
                </a:ln>
                <a:solidFill>
                  <a:schemeClr val="tx1"/>
                </a:solidFill>
                <a:effectLst/>
              </a:rPr>
              <a:t> </a:t>
            </a:r>
            <a:endParaRPr kumimoji="0" lang="ro-RO" altLang="en-RO"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01523649"/>
      </p:ext>
    </p:extLst>
  </p:cSld>
  <p:clrMapOvr>
    <a:masterClrMapping/>
  </p:clrMapOvr>
  <mc:AlternateContent xmlns:mc="http://schemas.openxmlformats.org/markup-compatibility/2006" xmlns:p14="http://schemas.microsoft.com/office/powerpoint/2010/main">
    <mc:Choice Requires="p14">
      <p:transition spd="slow" p14:dur="1500" advClick="0" advTm="20000">
        <p:split orient="vert"/>
      </p:transition>
    </mc:Choice>
    <mc:Fallback xmlns="">
      <p:transition spd="slow" advClick="0" advTm="20000">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F98B9-4172-28D0-4EE9-3FD9EADF7F25}"/>
              </a:ext>
            </a:extLst>
          </p:cNvPr>
          <p:cNvSpPr>
            <a:spLocks noGrp="1"/>
          </p:cNvSpPr>
          <p:nvPr>
            <p:ph type="ctrTitle"/>
          </p:nvPr>
        </p:nvSpPr>
        <p:spPr>
          <a:xfrm>
            <a:off x="1524000" y="1876425"/>
            <a:ext cx="9144000" cy="3351550"/>
          </a:xfrm>
        </p:spPr>
        <p:txBody>
          <a:bodyPr>
            <a:normAutofit/>
          </a:bodyPr>
          <a:lstStyle/>
          <a:p>
            <a:pPr algn="l"/>
            <a:r>
              <a:rPr lang="ro-RO" sz="2800" b="1" dirty="0"/>
              <a:t>Activitățile proiectului</a:t>
            </a:r>
            <a:br>
              <a:rPr lang="ro-RO" sz="2800" b="1" dirty="0"/>
            </a:br>
            <a:br>
              <a:rPr lang="ro-RO" sz="2300" b="1" dirty="0"/>
            </a:br>
            <a:r>
              <a:rPr lang="ro-RO" sz="1800" b="1" dirty="0"/>
              <a:t>A.1. Managementul proiectului</a:t>
            </a:r>
            <a:br>
              <a:rPr lang="ro-RO" sz="1800" b="1" dirty="0"/>
            </a:br>
            <a:r>
              <a:rPr lang="ro-RO" sz="1800" b="1" dirty="0"/>
              <a:t>A.2. Implementare CAF si BSC la nivelul Primăriei Municipiului Fălticeni</a:t>
            </a:r>
            <a:br>
              <a:rPr lang="ro-RO" sz="1800" b="1" dirty="0"/>
            </a:br>
            <a:r>
              <a:rPr lang="ro-RO" sz="1800" b="1" dirty="0"/>
              <a:t>A.3. Simplificarea procedurilor administrative și reducerea birocrației pentru cetățeni în domeniul competențelor exclusive</a:t>
            </a:r>
            <a:br>
              <a:rPr lang="ro-RO" sz="1800" b="1" dirty="0"/>
            </a:br>
            <a:r>
              <a:rPr lang="ro-RO" sz="1800" b="1" dirty="0"/>
              <a:t>A.3.1. Servicii de consultanță și expertiză tehnică IT în domeniul e-guvernării</a:t>
            </a:r>
            <a:br>
              <a:rPr lang="ro-RO" sz="1800" b="1" dirty="0"/>
            </a:br>
            <a:r>
              <a:rPr lang="ro-RO" sz="1800" b="1" dirty="0"/>
              <a:t>A.3.2. </a:t>
            </a:r>
            <a:r>
              <a:rPr lang="ro-RO" sz="1800" b="1" dirty="0" err="1"/>
              <a:t>lmplementarea</a:t>
            </a:r>
            <a:r>
              <a:rPr lang="ro-RO" sz="1800" b="1" dirty="0"/>
              <a:t> unor module de front-</a:t>
            </a:r>
            <a:r>
              <a:rPr lang="ro-RO" sz="1800" b="1" dirty="0" err="1"/>
              <a:t>office</a:t>
            </a:r>
            <a:r>
              <a:rPr lang="ro-RO" sz="1800" b="1" dirty="0"/>
              <a:t> și back-</a:t>
            </a:r>
            <a:r>
              <a:rPr lang="ro-RO" sz="1800" b="1" dirty="0" err="1"/>
              <a:t>office</a:t>
            </a:r>
            <a:r>
              <a:rPr lang="ro-RO" sz="1800" b="1" dirty="0"/>
              <a:t> pentru servicii</a:t>
            </a:r>
            <a:br>
              <a:rPr lang="ro-RO" sz="1800" b="1" dirty="0"/>
            </a:br>
            <a:r>
              <a:rPr lang="ro-RO" sz="1800" b="1" dirty="0"/>
              <a:t>electronice în domeniul competențelor exclusive</a:t>
            </a:r>
            <a:br>
              <a:rPr lang="ro-RO" sz="1800" b="1" dirty="0"/>
            </a:br>
            <a:r>
              <a:rPr lang="ro-RO" sz="1800" b="1" dirty="0"/>
              <a:t>A.3.3. </a:t>
            </a:r>
            <a:r>
              <a:rPr lang="ro-RO" sz="1800" b="1" dirty="0" err="1"/>
              <a:t>lnstruirea</a:t>
            </a:r>
            <a:r>
              <a:rPr lang="ro-RO" sz="1800" b="1" dirty="0"/>
              <a:t> utilizatorilor și administratorilor soluțiilor informatice implementate</a:t>
            </a:r>
            <a:br>
              <a:rPr lang="ro-RO" sz="1800" b="1" dirty="0"/>
            </a:br>
            <a:r>
              <a:rPr lang="ro-RO" sz="1800" b="1" dirty="0"/>
              <a:t>A.4. Informare și publicitate</a:t>
            </a:r>
            <a:br>
              <a:rPr lang="ro-RO" sz="1800" b="1" dirty="0"/>
            </a:br>
            <a:endParaRPr lang="en-RO" sz="1800" dirty="0"/>
          </a:p>
        </p:txBody>
      </p:sp>
      <p:pic>
        <p:nvPicPr>
          <p:cNvPr id="5" name="Picture 4" descr="Header color">
            <a:extLst>
              <a:ext uri="{FF2B5EF4-FFF2-40B4-BE49-F238E27FC236}">
                <a16:creationId xmlns:a16="http://schemas.microsoft.com/office/drawing/2014/main" id="{B443F08B-EC80-775E-1B75-D13645054C55}"/>
              </a:ext>
            </a:extLst>
          </p:cNvPr>
          <p:cNvPicPr>
            <a:picLocks noChangeAspect="1"/>
          </p:cNvPicPr>
          <p:nvPr/>
        </p:nvPicPr>
        <p:blipFill>
          <a:blip r:embed="rId2"/>
          <a:srcRect/>
          <a:stretch>
            <a:fillRect/>
          </a:stretch>
        </p:blipFill>
        <p:spPr>
          <a:xfrm>
            <a:off x="2191435" y="563225"/>
            <a:ext cx="8089287" cy="863422"/>
          </a:xfrm>
          <a:prstGeom prst="rect">
            <a:avLst/>
          </a:prstGeom>
          <a:noFill/>
          <a:ln w="9525">
            <a:noFill/>
            <a:miter lim="800000"/>
            <a:headEnd/>
            <a:tailEnd/>
          </a:ln>
        </p:spPr>
      </p:pic>
      <p:sp>
        <p:nvSpPr>
          <p:cNvPr id="7" name="Rectangle 2">
            <a:extLst>
              <a:ext uri="{FF2B5EF4-FFF2-40B4-BE49-F238E27FC236}">
                <a16:creationId xmlns:a16="http://schemas.microsoft.com/office/drawing/2014/main" id="{2C556E07-43DC-53B8-0A9C-E70CE14D62B9}"/>
              </a:ext>
            </a:extLst>
          </p:cNvPr>
          <p:cNvSpPr>
            <a:spLocks noChangeArrowheads="1"/>
          </p:cNvSpPr>
          <p:nvPr/>
        </p:nvSpPr>
        <p:spPr bwMode="auto">
          <a:xfrm>
            <a:off x="2946400" y="54565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RO"/>
          </a:p>
        </p:txBody>
      </p:sp>
      <p:pic>
        <p:nvPicPr>
          <p:cNvPr id="1025" name="Picture 1" descr="Ansamblu-grafic">
            <a:extLst>
              <a:ext uri="{FF2B5EF4-FFF2-40B4-BE49-F238E27FC236}">
                <a16:creationId xmlns:a16="http://schemas.microsoft.com/office/drawing/2014/main" id="{706AAED9-ED43-1F15-D8D0-BFC0406405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46400" y="5913775"/>
            <a:ext cx="6299200" cy="381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a:extLst>
              <a:ext uri="{FF2B5EF4-FFF2-40B4-BE49-F238E27FC236}">
                <a16:creationId xmlns:a16="http://schemas.microsoft.com/office/drawing/2014/main" id="{CF4509D6-6D1A-60D2-DBB4-9BB7D1A246C3}"/>
              </a:ext>
            </a:extLst>
          </p:cNvPr>
          <p:cNvSpPr>
            <a:spLocks noChangeArrowheads="1"/>
          </p:cNvSpPr>
          <p:nvPr/>
        </p:nvSpPr>
        <p:spPr bwMode="auto">
          <a:xfrm>
            <a:off x="2946400" y="6294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RO" sz="900" b="0" i="0" u="none" strike="noStrike" cap="none" normalizeH="0" baseline="0">
                <a:ln>
                  <a:noFill/>
                </a:ln>
                <a:solidFill>
                  <a:schemeClr val="tx1"/>
                </a:solidFill>
                <a:effectLst/>
                <a:latin typeface="Trebuchet MS" panose="020B0703020202090204" pitchFamily="34" charset="0"/>
                <a:ea typeface="Calibri" panose="020F0502020204030204" pitchFamily="34" charset="0"/>
                <a:cs typeface="Calibri" panose="020F0502020204030204" pitchFamily="34" charset="0"/>
              </a:rPr>
              <a:t>	</a:t>
            </a:r>
            <a:r>
              <a:rPr kumimoji="0" lang="ro-RO" altLang="en-RO" sz="900" b="0" i="0" u="none" strike="noStrike" cap="none" normalizeH="0" baseline="0">
                <a:ln>
                  <a:noFill/>
                </a:ln>
                <a:solidFill>
                  <a:srgbClr val="002060"/>
                </a:solidFill>
                <a:effectLst/>
                <a:latin typeface="Trebuchet MS" panose="020B0703020202090204" pitchFamily="34" charset="0"/>
                <a:ea typeface="Calibri" panose="020F0502020204030204" pitchFamily="34" charset="0"/>
                <a:cs typeface="Calibri" panose="020F0502020204030204" pitchFamily="34" charset="0"/>
              </a:rPr>
              <a:t>www.poca.ro</a:t>
            </a:r>
            <a:r>
              <a:rPr kumimoji="0" lang="ro-RO" altLang="en-RO" sz="1000" b="0" i="0" u="none" strike="noStrike" cap="none" normalizeH="0" baseline="0">
                <a:ln>
                  <a:noFill/>
                </a:ln>
                <a:solidFill>
                  <a:schemeClr val="tx1"/>
                </a:solidFill>
                <a:effectLst/>
              </a:rPr>
              <a:t> </a:t>
            </a:r>
            <a:endParaRPr kumimoji="0" lang="ro-RO" altLang="en-RO"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36625821"/>
      </p:ext>
    </p:extLst>
  </p:cSld>
  <p:clrMapOvr>
    <a:masterClrMapping/>
  </p:clrMapOvr>
  <mc:AlternateContent xmlns:mc="http://schemas.openxmlformats.org/markup-compatibility/2006" xmlns:p14="http://schemas.microsoft.com/office/powerpoint/2010/main">
    <mc:Choice Requires="p14">
      <p:transition spd="slow" p14:dur="1500" advClick="0" advTm="20000">
        <p:split orient="vert"/>
      </p:transition>
    </mc:Choice>
    <mc:Fallback xmlns="">
      <p:transition spd="slow" advClick="0" advTm="20000">
        <p:split orient="ver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TotalTime>
  <Words>915</Words>
  <Application>Microsoft Office PowerPoint</Application>
  <PresentationFormat>Ecran lat</PresentationFormat>
  <Paragraphs>23</Paragraphs>
  <Slides>11</Slides>
  <Notes>0</Notes>
  <HiddenSlides>0</HiddenSlides>
  <MMClips>0</MMClips>
  <ScaleCrop>false</ScaleCrop>
  <HeadingPairs>
    <vt:vector size="6" baseType="variant">
      <vt:variant>
        <vt:lpstr>Fonturi utilizate</vt:lpstr>
      </vt:variant>
      <vt:variant>
        <vt:i4>5</vt:i4>
      </vt:variant>
      <vt:variant>
        <vt:lpstr>Temă</vt:lpstr>
      </vt:variant>
      <vt:variant>
        <vt:i4>1</vt:i4>
      </vt:variant>
      <vt:variant>
        <vt:lpstr>Titluri diapozitive</vt:lpstr>
      </vt:variant>
      <vt:variant>
        <vt:i4>11</vt:i4>
      </vt:variant>
    </vt:vector>
  </HeadingPairs>
  <TitlesOfParts>
    <vt:vector size="17" baseType="lpstr">
      <vt:lpstr>Arial</vt:lpstr>
      <vt:lpstr>Calibri</vt:lpstr>
      <vt:lpstr>Calibri Light</vt:lpstr>
      <vt:lpstr>Helvetica</vt:lpstr>
      <vt:lpstr>Trebuchet MS</vt:lpstr>
      <vt:lpstr>Office Theme</vt:lpstr>
      <vt:lpstr> Management performant pentru Municipiul Fălticeni  (cod SMIS: 155160) </vt:lpstr>
      <vt:lpstr>Continuarea măsurilor de consolidare a capacității instituționale și eficientizarea activității la nivelul Primăriei Municipiului Fălticeni, prin introducerea utilizării de instrumente de management al calității și performanței în administrația publică locală, în concordanță cu Planul de acțiuni pentru implementarea etapizată a managementului calității în autorități și instituții publice 2016-2020, respectiv CAF (Cadrul Comun de Autoevaluare a modului de funcționare a instituțiilor publice) și BSC (Balanced Scorecard – sistem de management strategic), și extinderea măsurilor de simplificare a procedurilor administrative și reducerea birocrației pentru cetățeni, implementând măsuri din perspectiva back-office (adaptarea procedurilor interne de lucru, digitalizarea arhivelor) și front-office pentru serviciile publice furnizate, aferente competențelor exclusive ale primăriei. </vt:lpstr>
      <vt:lpstr>Obiectivele specifice ale proiectului   OS1. Introducerea utilizării de instrumente de management al calității și performanței în administrația publică locală, în concordanță cu Planul de acțiuni pentru implementarea etapizată a managementului calității în autorități și instituții publice 2016-2020, respectiv CAF și BSC – aferente Rezultatului de program 2. </vt:lpstr>
      <vt:lpstr>  Obiectivele specifice ale proiectului   OS2. Extindere măsuri de simplificare pentru cetățeni conform Planului integrat pentru simplificarea procedurilor administrative aplicabile cetățenilor din perspectiva front-office și back-office pentru serviciile publice furnizate, aferente competențelor exclusive ale primăriei.   </vt:lpstr>
      <vt:lpstr>        Obiectivele specifice ale proiectului   OS3. Dezvoltarea cunoștințelor și abilităților personalului din cadrul Primăriei Municipiului Fălticeni, în vederea sprijinirii măsurilor vizate de proiect. Este avută în vedere formarea/instruirea, evaluarea/testarea și certificarea competențelor/cunoștințelor dobândite pentru 120 de persoane (personal de conducere, de execuție și aleși locali), din cadrul grupului țintă, în ceea ce privește utilizarea soluțiilor informatice implementate în cadrul proiectului – aferente Rezultatului de program 5. </vt:lpstr>
      <vt:lpstr>Rezultate așteptate  Rezultat program 2. Sisteme de management al performanței și calității corelate cu Planul de acțiune în etape implementat în administrația publică locală; - Rezultat proiect 1. Implementarea de instrumente de management al calității și performanței, respectiv CAF și BSC la nivelul Primăriei Municipiului Fălticeni.     </vt:lpstr>
      <vt:lpstr>Rezultate așteptate  Rezultat program 3. Proceduri simplificate pentru reducerea birocrației pentru cetățeni la nivel local, corelate cu Planul integrat de simplificare a procedurilor administrative pentru cetățeni implementate - Rezultat proiect 2. Module informatice noi pentru simplificarea procedurilor administrative vizând competențele exclusive, în cadrul Primăriei Municipiului Fălticeni – acestea se vor integra în fluxurile digitale de lucru de bază din cadrul instituției, în scopul eficientizării procesării documentelor, evitării întreruperilor ce pot apărea în fluxurile informaționale ale instituției, reducând astfel întârzierile în procesul decizional cu impact asupra activităților operative și asigurând accesul online la serviciile publice aferente competențelor exclusive gestionate de Primăria Municipiului Fălticeni.</vt:lpstr>
      <vt:lpstr>Rezultate așteptate  Rezultat program 5. Cunoștințe și abilitați ale personalului din autoritățile si instituțiile publice locale îmbunătățite, în vederea sprijinirii măsurilor/acțiunilor vizate de acest obiectiv specific - Rezultat proiect 3. Formarea/instruirea, evaluarea/testarea și certificarea competențelor/cunoștințelor dobândite pentru 120 de persoane (personal de conducere, de execuție și aleși locali), din cadrul grupului țintă, în ceea ce privește utilizarea soluțiilor informatice implementate în cadrul proiectului.    </vt:lpstr>
      <vt:lpstr>Activitățile proiectului  A.1. Managementul proiectului A.2. Implementare CAF si BSC la nivelul Primăriei Municipiului Fălticeni A.3. Simplificarea procedurilor administrative și reducerea birocrației pentru cetățeni în domeniul competențelor exclusive A.3.1. Servicii de consultanță și expertiză tehnică IT în domeniul e-guvernării A.3.2. lmplementarea unor module de front-office și back-office pentru servicii electronice în domeniul competențelor exclusive A.3.3. lnstruirea utilizatorilor și administratorilor soluțiilor informatice implementate A.4. Informare și publicitate </vt:lpstr>
      <vt:lpstr>Bugetul proiectului  3.369.773,37 lei   Proiectul a fost finanțat prin PROGRAMUL OPERAŢIONAL CAPACITATE ADMINISTRATIVĂ POCA 2014 – 2020 în cadrul cererii de proiect CP16/2021 less Fundamentarea deciziilor, planificare strategică și măsuri de simplificare pentru cetățeni la nivelul administrației publice locale din regiunile mai puțin dezvoltate, Cod apel: POCA/972/2/1/Introducerea de sisteme și standarde comune în administrația publică locală ce optimizează procesele orientate către beneficiari în concordanță cu SCAP. </vt:lpstr>
      <vt:lpstr>       Echipa de management a proiectului  1. Manager de proiect – Ioan Alexandru Ghiduc 2. Responsabil financiar – Iftimescu Lăcrămioara 3. Responsabil achiziții – Moroșanu Vasile-Iulian 4. Coordonator implementare fluxuri digitale – Răileanu Nicu 5. Coordonator implementare servicii electronice – Buculei Silviu-Stelian 6. Coordonator tehnic și GIS –  Gagiu Flavius-Andrei 7. Coordonator tehnic implementare platformă – Grigoraș Adrian-Constantin  Vă mulțumește pentru atenție! 23 noiembrie 2023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POCA SMIS 136121</dc:title>
  <dc:creator>Camelia.Iordache</dc:creator>
  <cp:lastModifiedBy>Alexandru Ghiduc</cp:lastModifiedBy>
  <cp:revision>30</cp:revision>
  <dcterms:created xsi:type="dcterms:W3CDTF">2022-11-07T16:46:37Z</dcterms:created>
  <dcterms:modified xsi:type="dcterms:W3CDTF">2023-11-23T09:00:16Z</dcterms:modified>
</cp:coreProperties>
</file>