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79" r:id="rId3"/>
    <p:sldId id="289" r:id="rId4"/>
    <p:sldId id="280" r:id="rId5"/>
    <p:sldId id="281" r:id="rId6"/>
    <p:sldId id="257" r:id="rId7"/>
    <p:sldId id="258" r:id="rId8"/>
    <p:sldId id="290" r:id="rId9"/>
    <p:sldId id="291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88" r:id="rId31"/>
    <p:sldId id="286" r:id="rId32"/>
    <p:sldId id="287" r:id="rId33"/>
    <p:sldId id="285" r:id="rId34"/>
    <p:sldId id="292" r:id="rId35"/>
    <p:sldId id="293" r:id="rId36"/>
    <p:sldId id="295" r:id="rId37"/>
    <p:sldId id="294" r:id="rId38"/>
    <p:sldId id="296" r:id="rId39"/>
  </p:sldIdLst>
  <p:sldSz cx="9144000" cy="6858000" type="screen4x3"/>
  <p:notesSz cx="6858000" cy="9144000"/>
  <p:photoAlbum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DE0C5"/>
    <a:srgbClr val="7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30537-164A-48AD-8384-2DA82C3DC520}" type="datetimeFigureOut">
              <a:rPr lang="ro-RO" smtClean="0"/>
              <a:pPr/>
              <a:t>04.04.2017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CC5C7-FA2C-45FC-8378-68D9E906C2F2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42780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CC5C7-FA2C-45FC-8378-68D9E906C2F2}" type="slidenum">
              <a:rPr lang="ro-RO" smtClean="0"/>
              <a:pPr/>
              <a:t>5</a:t>
            </a:fld>
            <a:endParaRPr lang="ro-R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E59CE-ED94-4F15-B326-F60AC342B412}" type="datetimeFigureOut">
              <a:rPr lang="en-US"/>
              <a:pPr>
                <a:defRPr/>
              </a:pPr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3D544-314B-4A34-8330-8C18FE834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8AAB9-0E16-4B6A-891B-DCB1AAAB87B7}" type="datetimeFigureOut">
              <a:rPr lang="en-US"/>
              <a:pPr>
                <a:defRPr/>
              </a:pPr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3E7A3-9DBE-4A59-BBCF-61879D75A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96F8D-9A7F-48C9-BB4F-EB879F539E4F}" type="datetimeFigureOut">
              <a:rPr lang="en-US"/>
              <a:pPr>
                <a:defRPr/>
              </a:pPr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9CAED-4713-41DF-8854-E9682B1E1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BEA2A-5FAB-4E13-8DFE-32785C480210}" type="datetimeFigureOut">
              <a:rPr lang="en-US"/>
              <a:pPr>
                <a:defRPr/>
              </a:pPr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21192-8E14-49B3-B8B6-88C7392F2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DD4D3-C197-4102-B6A9-AC9BAECD7A4F}" type="datetimeFigureOut">
              <a:rPr lang="en-US"/>
              <a:pPr>
                <a:defRPr/>
              </a:pPr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8C948-EFCE-4903-B316-B94EBE07B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DCA65-F6A8-4FEF-8F1E-0103CBCE9C90}" type="datetimeFigureOut">
              <a:rPr lang="en-US"/>
              <a:pPr>
                <a:defRPr/>
              </a:pPr>
              <a:t>4/4/2017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5B46D-67D9-43DD-A6D9-87D114C7B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82E93-55E1-46CD-9AAA-F37C086FA93F}" type="datetimeFigureOut">
              <a:rPr lang="en-US"/>
              <a:pPr>
                <a:defRPr/>
              </a:pPr>
              <a:t>4/4/2017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6E7CB-6207-4DCD-810E-B3951E7B5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A6593-D2E8-4DC6-BD4B-20347933230E}" type="datetimeFigureOut">
              <a:rPr lang="en-US"/>
              <a:pPr>
                <a:defRPr/>
              </a:pPr>
              <a:t>4/4/2017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3F07F-C32C-4F3F-B2FF-FFD9028EA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B7905-287F-4E23-AE5F-5032FD3CD599}" type="datetimeFigureOut">
              <a:rPr lang="en-US"/>
              <a:pPr>
                <a:defRPr/>
              </a:pPr>
              <a:t>4/4/2017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904CE-4F54-47ED-91A4-E35615F59B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7837B-77F2-476B-B4B8-4C9B12A13263}" type="datetimeFigureOut">
              <a:rPr lang="en-US"/>
              <a:pPr>
                <a:defRPr/>
              </a:pPr>
              <a:t>4/4/2017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E4CED-8971-4182-9F78-6209C9778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95355-545B-4495-9249-6410CB57EA5E}" type="datetimeFigureOut">
              <a:rPr lang="en-US"/>
              <a:pPr>
                <a:defRPr/>
              </a:pPr>
              <a:t>4/4/2017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B7E04-2C83-4890-8DBC-9617E604C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-RO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-RO" smtClean="0"/>
              <a:t>Click to edit Master text styles</a:t>
            </a:r>
          </a:p>
          <a:p>
            <a:pPr lvl="1"/>
            <a:r>
              <a:rPr lang="en-US" altLang="ro-RO" smtClean="0"/>
              <a:t>Second level</a:t>
            </a:r>
          </a:p>
          <a:p>
            <a:pPr lvl="2"/>
            <a:r>
              <a:rPr lang="en-US" altLang="ro-RO" smtClean="0"/>
              <a:t>Third level</a:t>
            </a:r>
          </a:p>
          <a:p>
            <a:pPr lvl="3"/>
            <a:r>
              <a:rPr lang="en-US" altLang="ro-RO" smtClean="0"/>
              <a:t>Fourth level</a:t>
            </a:r>
          </a:p>
          <a:p>
            <a:pPr lvl="4"/>
            <a:r>
              <a:rPr lang="en-US" altLang="ro-RO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7E3CE4-1B6D-45F0-91D2-F7E3F52A186C}" type="datetimeFigureOut">
              <a:rPr lang="en-US"/>
              <a:pPr>
                <a:defRPr/>
              </a:pPr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325B67-7CF1-4EBD-8569-FD24329D2F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a\Desktop\Collegium XXI\ZZZZZ Slideuri finale\Primul slide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52400"/>
            <a:ext cx="9144000" cy="646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C:\Users\Ada\Desktop\Collegium XXI\ZZZZZ Slideuri finale\slide 4.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06375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slide 4.2.png"/>
          <p:cNvPicPr>
            <a:picLocks noGrp="1" noChangeAspect="1"/>
          </p:cNvPicPr>
          <p:nvPr isPhoto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C:\Users\Ada\Desktop\Collegium XXI\ZZZZZ Slideuri finale\slide 5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39713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slide 5.1.png"/>
          <p:cNvPicPr>
            <a:picLocks noGrp="1" noChangeAspect="1"/>
          </p:cNvPicPr>
          <p:nvPr isPhoto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C:\Users\Ada\Desktop\Collegium XXI\ZZZZZ Slideuri finale\slide 5.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39713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C:\Users\Ada\Desktop\Collegium XXI\ZZZZZ Slideuri finale\slide 6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28600"/>
            <a:ext cx="9144000" cy="646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:\Users\Ada\Desktop\Collegium XXI\ZZZZZ Slideuri finale\slide 6.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39713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C:\Users\Ada\Desktop\Collegium XXI\ZZZZZ Slideuri finale\slide 6.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39713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C:\Users\Ada\Desktop\Collegium XXI\ZZZZZ Slideuri finale\slide 6.3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28600"/>
            <a:ext cx="9144000" cy="646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Ada\Desktop\Collegium XXI\ZZZZZ Slideuri finale\slide 6.4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39713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reptunghi 2"/>
          <p:cNvSpPr/>
          <p:nvPr/>
        </p:nvSpPr>
        <p:spPr>
          <a:xfrm>
            <a:off x="685800" y="2362200"/>
            <a:ext cx="4648200" cy="3733800"/>
          </a:xfrm>
          <a:prstGeom prst="rect">
            <a:avLst/>
          </a:prstGeom>
          <a:solidFill>
            <a:srgbClr val="ED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o-RO"/>
          </a:p>
        </p:txBody>
      </p:sp>
      <p:sp>
        <p:nvSpPr>
          <p:cNvPr id="4" name="Dreptunghi 3"/>
          <p:cNvSpPr/>
          <p:nvPr/>
        </p:nvSpPr>
        <p:spPr>
          <a:xfrm>
            <a:off x="5029200" y="1676400"/>
            <a:ext cx="3962400" cy="4343400"/>
          </a:xfrm>
          <a:prstGeom prst="rect">
            <a:avLst/>
          </a:prstGeom>
          <a:solidFill>
            <a:srgbClr val="ED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Cel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mai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încărcat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istorie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este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modelul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FN </a:t>
            </a:r>
            <a:r>
              <a:rPr lang="en-GB" sz="15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Herstal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produs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fabrica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 armament cu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acelaşi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nume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din Liege (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Belgia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primul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automobil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înmatriculat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în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Bucureşti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Au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fost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produse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47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astfel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maşini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în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anul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1900, din care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cea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cu nr. 40 a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ajuns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în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Capitala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României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Proprietarul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automobilului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aflat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astăzi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în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colecţia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MNIR, a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fost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George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Bazil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Assan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inginer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şi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explorator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primul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român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care a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ajuns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în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regiunile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arctice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şi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primul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român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care a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făcut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călătorie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în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jurul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lumii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O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poveste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cu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iz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anecdotă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spune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că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prinţul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George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Valentin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Bibescu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dorit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ca el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să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primească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nr. 1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însă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acesta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fiind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deja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„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adjudecat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”,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Prefectura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Poliţiei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Capitalei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găsit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soluţie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compromis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astfel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că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automobilul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lui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Bibescu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primit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5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numărul</a:t>
            </a:r>
            <a:r>
              <a:rPr lang="en-GB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... 0!</a:t>
            </a:r>
            <a:endParaRPr lang="ro-RO" sz="15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o-RO" dirty="0"/>
          </a:p>
        </p:txBody>
      </p:sp>
      <p:sp>
        <p:nvSpPr>
          <p:cNvPr id="18437" name="CasetăText 1"/>
          <p:cNvSpPr txBox="1">
            <a:spLocks noChangeArrowheads="1"/>
          </p:cNvSpPr>
          <p:nvPr/>
        </p:nvSpPr>
        <p:spPr bwMode="auto">
          <a:xfrm>
            <a:off x="5867400" y="1889125"/>
            <a:ext cx="2286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o-RO" sz="1400" dirty="0"/>
          </a:p>
        </p:txBody>
      </p:sp>
      <p:sp>
        <p:nvSpPr>
          <p:cNvPr id="18438" name="CasetăText 5"/>
          <p:cNvSpPr txBox="1">
            <a:spLocks noChangeArrowheads="1"/>
          </p:cNvSpPr>
          <p:nvPr/>
        </p:nvSpPr>
        <p:spPr bwMode="auto">
          <a:xfrm>
            <a:off x="1752600" y="5538788"/>
            <a:ext cx="2286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err="1" smtClean="0"/>
              <a:t>Primul</a:t>
            </a:r>
            <a:r>
              <a:rPr lang="en-US" sz="1400" dirty="0" smtClean="0"/>
              <a:t> </a:t>
            </a:r>
            <a:r>
              <a:rPr lang="en-US" sz="1400" dirty="0" err="1" smtClean="0"/>
              <a:t>automobil</a:t>
            </a:r>
            <a:r>
              <a:rPr lang="en-US" sz="1400" dirty="0" smtClean="0"/>
              <a:t> </a:t>
            </a:r>
            <a:r>
              <a:rPr lang="ro-RO" sz="1400" dirty="0" smtClean="0"/>
              <a:t>înmatriculat în București - 1900</a:t>
            </a:r>
            <a:endParaRPr lang="ro-RO" sz="1400" dirty="0"/>
          </a:p>
        </p:txBody>
      </p:sp>
      <p:pic>
        <p:nvPicPr>
          <p:cNvPr id="3074" name="Picture 2" descr="C:\Users\arsenescu_margareta\Desktop\nou\primul-automobil-in-bucuresti-190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66800" y="2057400"/>
            <a:ext cx="3657600" cy="34074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a\Desktop\Collegium XXI\ZZZZZ Slideuri finale\slide gol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28600"/>
            <a:ext cx="9144000" cy="646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2" descr="C:\Users\Ada\Desktop\Collegium XXI\ZZZZZ Slideuri finale\slide 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18163" y="3494088"/>
            <a:ext cx="244316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CasetăText 1"/>
          <p:cNvSpPr txBox="1">
            <a:spLocks noChangeArrowheads="1"/>
          </p:cNvSpPr>
          <p:nvPr/>
        </p:nvSpPr>
        <p:spPr bwMode="auto">
          <a:xfrm>
            <a:off x="895350" y="3443288"/>
            <a:ext cx="449580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o-RO" sz="1400" dirty="0"/>
          </a:p>
          <a:p>
            <a:r>
              <a:rPr lang="ro-RO" sz="1400" dirty="0"/>
              <a:t>prin elemente de </a:t>
            </a:r>
            <a:r>
              <a:rPr lang="ro-RO" sz="1400" dirty="0">
                <a:solidFill>
                  <a:srgbClr val="FF0000"/>
                </a:solidFill>
              </a:rPr>
              <a:t>patrimoniu imaterial</a:t>
            </a:r>
            <a:r>
              <a:rPr lang="en-GB" sz="1400" dirty="0"/>
              <a:t>: </a:t>
            </a:r>
            <a:r>
              <a:rPr lang="ro-RO" sz="1400" dirty="0"/>
              <a:t>numele de familie, prenumele, apartenența la o comunitate, limba maternă, religia, etnia, educația, amintirile, stilul exprimării personale…</a:t>
            </a:r>
          </a:p>
          <a:p>
            <a:r>
              <a:rPr lang="ro-RO" sz="1400" dirty="0"/>
              <a:t> </a:t>
            </a:r>
          </a:p>
          <a:p>
            <a:r>
              <a:rPr lang="ro-RO" sz="1400" dirty="0"/>
              <a:t>prin elemente de </a:t>
            </a:r>
            <a:r>
              <a:rPr lang="ro-RO" sz="1400" dirty="0">
                <a:solidFill>
                  <a:srgbClr val="FF0000"/>
                </a:solidFill>
              </a:rPr>
              <a:t>patrimoniu material</a:t>
            </a:r>
            <a:r>
              <a:rPr lang="en-GB" sz="1400" dirty="0">
                <a:solidFill>
                  <a:srgbClr val="FF0000"/>
                </a:solidFill>
              </a:rPr>
              <a:t>:</a:t>
            </a:r>
            <a:endParaRPr lang="ro-RO" sz="1400" dirty="0">
              <a:solidFill>
                <a:srgbClr val="FF0000"/>
              </a:solidFill>
            </a:endParaRPr>
          </a:p>
          <a:p>
            <a:r>
              <a:rPr lang="ro-RO" sz="1400" dirty="0"/>
              <a:t> </a:t>
            </a:r>
          </a:p>
          <a:p>
            <a:r>
              <a:rPr lang="ro-RO" sz="1400" dirty="0"/>
              <a:t>cartea de identitate și alte acte personale, fotografii,</a:t>
            </a:r>
          </a:p>
          <a:p>
            <a:r>
              <a:rPr lang="ro-RO" sz="1400" dirty="0"/>
              <a:t> locuința, bunurile proprii, bunurile de familie…   	</a:t>
            </a:r>
          </a:p>
        </p:txBody>
      </p:sp>
      <p:sp>
        <p:nvSpPr>
          <p:cNvPr id="3077" name="CasetăText 3"/>
          <p:cNvSpPr txBox="1">
            <a:spLocks noChangeArrowheads="1"/>
          </p:cNvSpPr>
          <p:nvPr/>
        </p:nvSpPr>
        <p:spPr bwMode="auto">
          <a:xfrm>
            <a:off x="895350" y="1927225"/>
            <a:ext cx="6724650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o-RO" sz="1400" b="1" dirty="0"/>
              <a:t>CE ESTE IDENTITATEA?</a:t>
            </a:r>
          </a:p>
          <a:p>
            <a:endParaRPr lang="ro-RO" sz="1600" dirty="0"/>
          </a:p>
          <a:p>
            <a:r>
              <a:rPr lang="ro-RO" sz="1400" dirty="0"/>
              <a:t>        Ansamblu de date prin care se identifică o persoană, un popor.</a:t>
            </a:r>
          </a:p>
          <a:p>
            <a:r>
              <a:rPr lang="ro-RO" sz="1400" dirty="0"/>
              <a:t>                (lat. identitas, -atis)</a:t>
            </a:r>
          </a:p>
          <a:p>
            <a:endParaRPr lang="ro-RO" sz="1400" dirty="0"/>
          </a:p>
          <a:p>
            <a:r>
              <a:rPr lang="ro-RO" sz="1400" dirty="0"/>
              <a:t> Fiecare persoană își face cunoscută identitatea</a:t>
            </a:r>
            <a:r>
              <a:rPr lang="en-GB" sz="1400" dirty="0"/>
              <a:t>:</a:t>
            </a:r>
            <a:endParaRPr lang="ro-RO" sz="1400" dirty="0"/>
          </a:p>
          <a:p>
            <a:endParaRPr lang="ro-RO" sz="1600" dirty="0"/>
          </a:p>
        </p:txBody>
      </p:sp>
      <p:sp>
        <p:nvSpPr>
          <p:cNvPr id="5" name="Dreptunghi 4"/>
          <p:cNvSpPr/>
          <p:nvPr/>
        </p:nvSpPr>
        <p:spPr>
          <a:xfrm>
            <a:off x="762000" y="3733800"/>
            <a:ext cx="133350" cy="152400"/>
          </a:xfrm>
          <a:prstGeom prst="rect">
            <a:avLst/>
          </a:prstGeom>
          <a:solidFill>
            <a:schemeClr val="bg2"/>
          </a:solidFill>
          <a:ln>
            <a:solidFill>
              <a:srgbClr val="7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o-RO"/>
          </a:p>
        </p:txBody>
      </p:sp>
      <p:sp>
        <p:nvSpPr>
          <p:cNvPr id="7" name="Dreptunghi 6"/>
          <p:cNvSpPr/>
          <p:nvPr/>
        </p:nvSpPr>
        <p:spPr>
          <a:xfrm>
            <a:off x="762000" y="4800600"/>
            <a:ext cx="133350" cy="152400"/>
          </a:xfrm>
          <a:prstGeom prst="rect">
            <a:avLst/>
          </a:prstGeom>
          <a:solidFill>
            <a:schemeClr val="bg2"/>
          </a:solidFill>
          <a:ln>
            <a:solidFill>
              <a:srgbClr val="7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o-RO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a\Desktop\Collegium XXI\ZZZZZ Slideuri finale\slide 7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63513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reptunghi 2"/>
          <p:cNvSpPr/>
          <p:nvPr/>
        </p:nvSpPr>
        <p:spPr>
          <a:xfrm>
            <a:off x="1676400" y="2811463"/>
            <a:ext cx="5943600" cy="693737"/>
          </a:xfrm>
          <a:prstGeom prst="rect">
            <a:avLst/>
          </a:prstGeom>
          <a:solidFill>
            <a:srgbClr val="ED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o-RO"/>
          </a:p>
        </p:txBody>
      </p:sp>
      <p:sp>
        <p:nvSpPr>
          <p:cNvPr id="4" name="Dreptunghi 3"/>
          <p:cNvSpPr/>
          <p:nvPr/>
        </p:nvSpPr>
        <p:spPr>
          <a:xfrm>
            <a:off x="1708150" y="3505200"/>
            <a:ext cx="5943600" cy="533400"/>
          </a:xfrm>
          <a:prstGeom prst="rect">
            <a:avLst/>
          </a:prstGeom>
          <a:solidFill>
            <a:srgbClr val="ED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o-RO"/>
          </a:p>
        </p:txBody>
      </p:sp>
      <p:sp>
        <p:nvSpPr>
          <p:cNvPr id="5" name="Dreptunghi 4"/>
          <p:cNvSpPr/>
          <p:nvPr/>
        </p:nvSpPr>
        <p:spPr>
          <a:xfrm>
            <a:off x="1708150" y="3962400"/>
            <a:ext cx="3244850" cy="1676400"/>
          </a:xfrm>
          <a:prstGeom prst="rect">
            <a:avLst/>
          </a:prstGeom>
          <a:solidFill>
            <a:srgbClr val="ED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o-RO"/>
          </a:p>
        </p:txBody>
      </p:sp>
      <p:sp>
        <p:nvSpPr>
          <p:cNvPr id="6" name="Dreptunghi 5"/>
          <p:cNvSpPr/>
          <p:nvPr/>
        </p:nvSpPr>
        <p:spPr>
          <a:xfrm>
            <a:off x="533400" y="1600200"/>
            <a:ext cx="7239000" cy="1211263"/>
          </a:xfrm>
          <a:prstGeom prst="rect">
            <a:avLst/>
          </a:prstGeom>
          <a:solidFill>
            <a:srgbClr val="ED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o-RO"/>
          </a:p>
        </p:txBody>
      </p:sp>
      <p:sp>
        <p:nvSpPr>
          <p:cNvPr id="19463" name="CasetăText 1"/>
          <p:cNvSpPr txBox="1">
            <a:spLocks noChangeArrowheads="1"/>
          </p:cNvSpPr>
          <p:nvPr/>
        </p:nvSpPr>
        <p:spPr bwMode="auto">
          <a:xfrm>
            <a:off x="820738" y="1666875"/>
            <a:ext cx="7332662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o-RO" sz="1400" b="1"/>
              <a:t>CE ÎNȚELEGEȚI PRIN PROTEJAREA PATRIMONIULUI CULTURAL?</a:t>
            </a:r>
            <a:endParaRPr lang="ro-RO" sz="1400"/>
          </a:p>
          <a:p>
            <a:r>
              <a:rPr lang="ro-RO" sz="1400" b="1"/>
              <a:t> </a:t>
            </a:r>
            <a:endParaRPr lang="ro-RO" sz="1400"/>
          </a:p>
          <a:p>
            <a:r>
              <a:rPr lang="ro-RO" sz="1400"/>
              <a:t>        </a:t>
            </a:r>
            <a:r>
              <a:rPr lang="ro-RO" sz="1400">
                <a:solidFill>
                  <a:srgbClr val="FF0000"/>
                </a:solidFill>
              </a:rPr>
              <a:t>Protejarea patrimoniului cultural este un proces continuu, individual și colectiv, </a:t>
            </a:r>
            <a:r>
              <a:rPr lang="ro-RO" sz="1400"/>
              <a:t>care presupune</a:t>
            </a:r>
            <a:r>
              <a:rPr lang="it-IT" sz="1400"/>
              <a:t>:</a:t>
            </a:r>
            <a:endParaRPr lang="ro-RO" sz="1400"/>
          </a:p>
          <a:p>
            <a:endParaRPr lang="ro-RO"/>
          </a:p>
          <a:p>
            <a:endParaRPr lang="ro-RO"/>
          </a:p>
        </p:txBody>
      </p:sp>
      <p:sp>
        <p:nvSpPr>
          <p:cNvPr id="19464" name="CasetăText 6"/>
          <p:cNvSpPr txBox="1">
            <a:spLocks noChangeArrowheads="1"/>
          </p:cNvSpPr>
          <p:nvPr/>
        </p:nvSpPr>
        <p:spPr bwMode="auto">
          <a:xfrm>
            <a:off x="1866900" y="2811463"/>
            <a:ext cx="6172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o-RO" sz="1400"/>
              <a:t>Inventarierea și păstrarea evidenței bunurilor culturale materiale existente</a:t>
            </a:r>
          </a:p>
          <a:p>
            <a:endParaRPr lang="ro-RO" sz="1400"/>
          </a:p>
        </p:txBody>
      </p:sp>
      <p:sp>
        <p:nvSpPr>
          <p:cNvPr id="19465" name="CasetăText 8"/>
          <p:cNvSpPr txBox="1">
            <a:spLocks noChangeArrowheads="1"/>
          </p:cNvSpPr>
          <p:nvPr/>
        </p:nvSpPr>
        <p:spPr bwMode="auto">
          <a:xfrm>
            <a:off x="2019300" y="2963863"/>
            <a:ext cx="6172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o-RO" sz="1400"/>
              <a:t>Inventarierea și păstrarea evidenței bunurilor culturale materiale existente</a:t>
            </a:r>
          </a:p>
          <a:p>
            <a:endParaRPr lang="ro-RO" sz="1400"/>
          </a:p>
        </p:txBody>
      </p:sp>
      <p:sp>
        <p:nvSpPr>
          <p:cNvPr id="19466" name="CasetăText 9"/>
          <p:cNvSpPr txBox="1">
            <a:spLocks noChangeArrowheads="1"/>
          </p:cNvSpPr>
          <p:nvPr/>
        </p:nvSpPr>
        <p:spPr bwMode="auto">
          <a:xfrm>
            <a:off x="1866900" y="3505200"/>
            <a:ext cx="6172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o-RO" sz="1400"/>
              <a:t>Păstrarea și conservarea bunurilor culturale materiale atât de furt, vandalism, distrugere și degradare, cât și de consecințele dezastrelor naturale și</a:t>
            </a:r>
          </a:p>
        </p:txBody>
      </p:sp>
      <p:sp>
        <p:nvSpPr>
          <p:cNvPr id="19467" name="CasetăText 10"/>
          <p:cNvSpPr txBox="1">
            <a:spLocks noChangeArrowheads="1"/>
          </p:cNvSpPr>
          <p:nvPr/>
        </p:nvSpPr>
        <p:spPr bwMode="auto">
          <a:xfrm>
            <a:off x="1828800" y="4430713"/>
            <a:ext cx="29718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o-RO" sz="1400"/>
              <a:t>Punerea în valoare și opularizarea bunurilor culturale, pentru a cultiva sentimentul mândriei naționale, dar și pentru stimularea industriei turistice naționale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a\Desktop\Collegium XXI\ZZZZZ Slideuri finale\slide 7.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39713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C:\Users\Ada\Desktop\Collegium XXI\ZZZZZ Slideuri finale\slide 8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28600"/>
            <a:ext cx="9144000" cy="646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C:\Users\Ada\Desktop\Collegium XXI\ZZZZZ Slideuri finale\slide 8.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63513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a\Desktop\Collegium XXI\ZZZZZ Slideuri finale\slide 9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79388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C:\Users\Ada\Desktop\Collegium XXI\ZZZZZ Slideuri finale\slide 10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39713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slide 10.1.png"/>
          <p:cNvPicPr>
            <a:picLocks noGrp="1" noChangeAspect="1"/>
          </p:cNvPicPr>
          <p:nvPr isPhoto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a\Desktop\Collegium XXI\ZZZZZ Slideuri finale\slide 10.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55588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a\Desktop\Collegium XXI\ZZZZZ Slideuri finale\slide 10.3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55588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slide 10.4.png"/>
          <p:cNvPicPr>
            <a:picLocks noGrp="1" noChangeAspect="1"/>
          </p:cNvPicPr>
          <p:nvPr isPhoto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a\Desktop\Collegium XXI\ZZZZZ Slideuri finale\slide 1.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63513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reptunghi 1"/>
          <p:cNvSpPr/>
          <p:nvPr/>
        </p:nvSpPr>
        <p:spPr>
          <a:xfrm>
            <a:off x="5715000" y="1752600"/>
            <a:ext cx="2438400" cy="3429000"/>
          </a:xfrm>
          <a:prstGeom prst="rect">
            <a:avLst/>
          </a:prstGeom>
          <a:solidFill>
            <a:srgbClr val="ED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o-RO"/>
          </a:p>
        </p:txBody>
      </p:sp>
      <p:pic>
        <p:nvPicPr>
          <p:cNvPr id="1026" name="Picture 2" descr="C:\Users\bran_bogdan\Desktop\Foto-vechi-familie-022[1]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24400" y="1905000"/>
            <a:ext cx="3715010" cy="2263775"/>
          </a:xfrm>
          <a:prstGeom prst="rect">
            <a:avLst/>
          </a:prstGeom>
          <a:noFill/>
        </p:spPr>
      </p:pic>
      <p:sp>
        <p:nvSpPr>
          <p:cNvPr id="3" name="Dreptunghi 2"/>
          <p:cNvSpPr/>
          <p:nvPr/>
        </p:nvSpPr>
        <p:spPr>
          <a:xfrm>
            <a:off x="5515105" y="5108377"/>
            <a:ext cx="2133600" cy="762000"/>
          </a:xfrm>
          <a:prstGeom prst="rect">
            <a:avLst/>
          </a:prstGeom>
          <a:solidFill>
            <a:srgbClr val="ED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" name="CasetăText 3"/>
          <p:cNvSpPr txBox="1"/>
          <p:nvPr/>
        </p:nvSpPr>
        <p:spPr>
          <a:xfrm>
            <a:off x="5720687" y="48006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</a:t>
            </a:r>
            <a:r>
              <a:rPr lang="ro-RO" sz="1200" dirty="0" smtClean="0"/>
              <a:t>otografie </a:t>
            </a:r>
            <a:r>
              <a:rPr lang="ro-RO" sz="1200" dirty="0"/>
              <a:t>de familie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da\Desktop\Collegium XXI\ZZZZZ Slideuri finale\slide 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39713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a\Desktop\Collegium XXI\ZZZZZ Slideuri finale\slide 1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39713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a\Desktop\Collegium XXI\ZZZZZ Slideuri finale\slide 13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39713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Ada\Desktop\Collegium XXI\ZZZZZ Slideuri finale\slide gol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28600"/>
            <a:ext cx="9144000" cy="646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Ada\Desktop\Collegium XXI\ZZZZZ Slideuri finale\slide gol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28600"/>
            <a:ext cx="9144000" cy="646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286775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Ada\Desktop\Collegium XXI\ZZZZZ Slideuri finale\slide gol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28600"/>
            <a:ext cx="9144000" cy="646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066944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Ada\Desktop\Collegium XXI\ZZZZZ Slideuri finale\slide gol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28600"/>
            <a:ext cx="9144000" cy="646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603009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Ada\Desktop\Collegium XXI\ZZZZZ Slideuri finale\slide gol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28600"/>
            <a:ext cx="9144000" cy="646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647160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Ada\Desktop\Collegium XXI\ZZZZZ Slideuri finale\slide gol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28600"/>
            <a:ext cx="9144000" cy="646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00209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a\Desktop\Collegium XXI\ZZZZZ Slideuri finale\slide 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33363"/>
            <a:ext cx="9153525" cy="647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C:\Users\Ada\Desktop\Collegium XXI\ZZZZZ Slideuri finale\slide 2.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39713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slide 3.png"/>
          <p:cNvPicPr>
            <a:picLocks noGrp="1" noChangeAspect="1"/>
          </p:cNvPicPr>
          <p:nvPr isPhoto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reptunghi 2"/>
          <p:cNvSpPr/>
          <p:nvPr/>
        </p:nvSpPr>
        <p:spPr>
          <a:xfrm>
            <a:off x="3581400" y="2362200"/>
            <a:ext cx="4648200" cy="3429000"/>
          </a:xfrm>
          <a:prstGeom prst="rect">
            <a:avLst/>
          </a:prstGeom>
          <a:solidFill>
            <a:srgbClr val="ED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o-RO"/>
          </a:p>
        </p:txBody>
      </p:sp>
      <p:sp>
        <p:nvSpPr>
          <p:cNvPr id="7172" name="CasetăText 1"/>
          <p:cNvSpPr txBox="1">
            <a:spLocks noChangeArrowheads="1"/>
          </p:cNvSpPr>
          <p:nvPr/>
        </p:nvSpPr>
        <p:spPr bwMode="auto">
          <a:xfrm>
            <a:off x="3581400" y="1981201"/>
            <a:ext cx="4800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500" dirty="0" smtClean="0"/>
              <a:t> </a:t>
            </a:r>
            <a:r>
              <a:rPr lang="ro-RO" sz="1500" dirty="0" smtClean="0"/>
              <a:t>= </a:t>
            </a:r>
            <a:r>
              <a:rPr lang="ro-RO" sz="1500" dirty="0"/>
              <a:t>1. Totalitatea bunurilor materiale care aparțin unei  persoane</a:t>
            </a:r>
            <a:r>
              <a:rPr lang="en-GB" sz="1500" dirty="0"/>
              <a:t>; bun mo</a:t>
            </a:r>
            <a:r>
              <a:rPr lang="ro-RO" sz="1500" dirty="0"/>
              <a:t>ștenit prin lege de la părinți sau de la alte rude</a:t>
            </a:r>
            <a:r>
              <a:rPr lang="en-GB" sz="1500" dirty="0"/>
              <a:t>; </a:t>
            </a:r>
            <a:r>
              <a:rPr lang="ro-RO" sz="1500" dirty="0"/>
              <a:t>avere părintească.</a:t>
            </a:r>
          </a:p>
          <a:p>
            <a:endParaRPr lang="ro-RO" sz="1500" dirty="0"/>
          </a:p>
        </p:txBody>
      </p:sp>
      <p:sp>
        <p:nvSpPr>
          <p:cNvPr id="7173" name="CasetăText 5"/>
          <p:cNvSpPr txBox="1">
            <a:spLocks noChangeArrowheads="1"/>
          </p:cNvSpPr>
          <p:nvPr/>
        </p:nvSpPr>
        <p:spPr bwMode="auto">
          <a:xfrm>
            <a:off x="3657600" y="2743200"/>
            <a:ext cx="47244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o-RO" sz="1500" dirty="0"/>
              <a:t>= </a:t>
            </a:r>
            <a:r>
              <a:rPr lang="ro-RO" sz="1500" dirty="0" smtClean="0"/>
              <a:t>2</a:t>
            </a:r>
            <a:r>
              <a:rPr lang="ro-RO" sz="1500" dirty="0"/>
              <a:t>. Totalitatea bunurilor care aparțin colectivității și care sunt  administrate de organele statului</a:t>
            </a:r>
            <a:r>
              <a:rPr lang="en-GB" sz="1500" dirty="0"/>
              <a:t>;</a:t>
            </a:r>
            <a:r>
              <a:rPr lang="ro-RO" sz="1500" dirty="0"/>
              <a:t> bun public național</a:t>
            </a:r>
            <a:r>
              <a:rPr lang="en-GB" sz="1500" dirty="0"/>
              <a:t>; </a:t>
            </a:r>
            <a:r>
              <a:rPr lang="ro-RO" sz="1500" dirty="0"/>
              <a:t>bunuri    spirituale și materiale strămoșești care aparțin întregului popor</a:t>
            </a:r>
            <a:r>
              <a:rPr lang="en-GB" sz="1500" dirty="0"/>
              <a:t>; </a:t>
            </a:r>
            <a:r>
              <a:rPr lang="ro-RO" sz="1500" dirty="0"/>
              <a:t>bunuri spirituale și materiale care aparțin omenirii   întregi</a:t>
            </a:r>
            <a:r>
              <a:rPr lang="ro-RO" sz="1500" dirty="0" smtClean="0"/>
              <a:t>.</a:t>
            </a:r>
            <a:endParaRPr lang="en-US" sz="1500" dirty="0" smtClean="0"/>
          </a:p>
          <a:p>
            <a:pPr algn="just"/>
            <a:endParaRPr lang="en-US" sz="1500" dirty="0"/>
          </a:p>
          <a:p>
            <a:pPr algn="just"/>
            <a:r>
              <a:rPr lang="ro-RO" sz="1500" b="1" dirty="0"/>
              <a:t>Coroana de Oțel</a:t>
            </a:r>
            <a:r>
              <a:rPr lang="ro-RO" sz="1500" dirty="0"/>
              <a:t> reprezintă </a:t>
            </a:r>
            <a:r>
              <a:rPr lang="en-US" sz="1500" dirty="0" err="1" smtClean="0"/>
              <a:t>coroana</a:t>
            </a:r>
            <a:r>
              <a:rPr lang="en-US" sz="1500" dirty="0" smtClean="0"/>
              <a:t> regal</a:t>
            </a:r>
            <a:r>
              <a:rPr lang="ro-RO" sz="1500" dirty="0" smtClean="0"/>
              <a:t>ă a României, </a:t>
            </a:r>
            <a:r>
              <a:rPr lang="ro-RO" sz="1500" dirty="0"/>
              <a:t>care a fost turnată din țeava unui </a:t>
            </a:r>
            <a:r>
              <a:rPr lang="ro-RO" sz="1500" dirty="0" smtClean="0"/>
              <a:t>tun otoman capturat </a:t>
            </a:r>
            <a:r>
              <a:rPr lang="ro-RO" sz="1500" dirty="0"/>
              <a:t>în timpul </a:t>
            </a:r>
            <a:r>
              <a:rPr lang="ro-RO" sz="1500" dirty="0" smtClean="0"/>
              <a:t>Războiului de Independență din 1877-1878, </a:t>
            </a:r>
            <a:r>
              <a:rPr lang="ro-RO" sz="1500" dirty="0"/>
              <a:t>în bătălia de la Grivița din 30 august 1877. Carol I a ales oțel, și nu aur, pentru a simboliza vitejia ostașilor români</a:t>
            </a:r>
            <a:r>
              <a:rPr lang="ro-RO" sz="1500" dirty="0" smtClean="0"/>
              <a:t>.</a:t>
            </a:r>
            <a:endParaRPr lang="ro-RO" sz="1500" dirty="0"/>
          </a:p>
          <a:p>
            <a:pPr algn="just"/>
            <a:r>
              <a:rPr lang="ro-RO" sz="1500" dirty="0" smtClean="0"/>
              <a:t>Aceasta </a:t>
            </a:r>
            <a:r>
              <a:rPr lang="ro-RO" sz="1500" dirty="0"/>
              <a:t>a fost purtată </a:t>
            </a:r>
            <a:r>
              <a:rPr lang="ro-RO" sz="1500" dirty="0" smtClean="0"/>
              <a:t>de </a:t>
            </a:r>
            <a:r>
              <a:rPr lang="ro-RO" sz="1500" dirty="0"/>
              <a:t>către toți </a:t>
            </a:r>
            <a:r>
              <a:rPr lang="ro-RO" sz="1500" dirty="0" smtClean="0"/>
              <a:t>regii României începând </a:t>
            </a:r>
            <a:r>
              <a:rPr lang="ro-RO" sz="1500" dirty="0"/>
              <a:t>cu încoronarea din 1881. </a:t>
            </a:r>
          </a:p>
          <a:p>
            <a:pPr algn="just"/>
            <a:endParaRPr lang="ro-RO" sz="1500" dirty="0"/>
          </a:p>
          <a:p>
            <a:endParaRPr lang="ro-RO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C:\Users\Ada\Desktop\Collegium XXI\ZZZZZ Slideuri finale\slide 4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39713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reptunghi 2"/>
          <p:cNvSpPr/>
          <p:nvPr/>
        </p:nvSpPr>
        <p:spPr>
          <a:xfrm>
            <a:off x="1371600" y="2133600"/>
            <a:ext cx="5562600" cy="1219200"/>
          </a:xfrm>
          <a:prstGeom prst="rect">
            <a:avLst/>
          </a:prstGeom>
          <a:solidFill>
            <a:srgbClr val="ED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o-RO"/>
          </a:p>
        </p:txBody>
      </p:sp>
      <p:sp>
        <p:nvSpPr>
          <p:cNvPr id="4" name="Dreptunghi 3"/>
          <p:cNvSpPr/>
          <p:nvPr/>
        </p:nvSpPr>
        <p:spPr>
          <a:xfrm>
            <a:off x="1371600" y="4191000"/>
            <a:ext cx="4724400" cy="1828800"/>
          </a:xfrm>
          <a:prstGeom prst="rect">
            <a:avLst/>
          </a:prstGeom>
          <a:solidFill>
            <a:srgbClr val="ED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o-RO"/>
          </a:p>
        </p:txBody>
      </p:sp>
      <p:sp>
        <p:nvSpPr>
          <p:cNvPr id="8197" name="CasetăText 4"/>
          <p:cNvSpPr txBox="1">
            <a:spLocks noChangeArrowheads="1"/>
          </p:cNvSpPr>
          <p:nvPr/>
        </p:nvSpPr>
        <p:spPr bwMode="auto">
          <a:xfrm>
            <a:off x="1398588" y="2286000"/>
            <a:ext cx="52197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o-RO" sz="1600"/>
              <a:t>situri arheologice și monumente istorice</a:t>
            </a:r>
            <a:r>
              <a:rPr lang="it-IT" sz="1600"/>
              <a:t>: lăcașe de cult, fortificații, castele și palate cu valoare istorică sau artisică, case memoriale, case  reprezentative pentru anumite epoci sau stiluri decorative, monumente               </a:t>
            </a:r>
            <a:endParaRPr lang="ro-RO" sz="1600"/>
          </a:p>
          <a:p>
            <a:r>
              <a:rPr lang="it-IT" sz="1600"/>
              <a:t> funerare…	</a:t>
            </a:r>
            <a:r>
              <a:rPr lang="ro-RO" sz="1500"/>
              <a:t>.</a:t>
            </a:r>
          </a:p>
          <a:p>
            <a:endParaRPr lang="ro-RO" sz="1500"/>
          </a:p>
        </p:txBody>
      </p:sp>
      <p:sp>
        <p:nvSpPr>
          <p:cNvPr id="8198" name="CasetăText 5"/>
          <p:cNvSpPr txBox="1">
            <a:spLocks noChangeArrowheads="1"/>
          </p:cNvSpPr>
          <p:nvPr/>
        </p:nvSpPr>
        <p:spPr bwMode="auto">
          <a:xfrm>
            <a:off x="1371600" y="4327525"/>
            <a:ext cx="48768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o-RO" sz="1600"/>
              <a:t>bunuri care reprezintă mărturii materiale ale transformărilor petrecute în spațiul geografic autohton, ale relațiilor omului cu natura și ale evoluției relațiilor sociale, ale potențialului creator	 </a:t>
            </a:r>
          </a:p>
          <a:p>
            <a:r>
              <a:rPr lang="ro-RO" sz="1600"/>
              <a:t>uman și ale contribuției poporului român la civilizația universală.</a:t>
            </a:r>
            <a:r>
              <a:rPr lang="ro-RO" sz="1600" b="1"/>
              <a:t>	</a:t>
            </a:r>
            <a:r>
              <a:rPr lang="it-IT" sz="1600"/>
              <a:t>	</a:t>
            </a:r>
            <a:r>
              <a:rPr lang="ro-RO" sz="1500"/>
              <a:t>.</a:t>
            </a:r>
          </a:p>
          <a:p>
            <a:endParaRPr lang="ro-RO" sz="1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da\Desktop\Collegium XXI\ZZZZZ Slideuri finale\slide gol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28600"/>
            <a:ext cx="9144000" cy="646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arsenescu_margareta\Desktop\nou\Scoala altfel\Manastirea Cozi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14400" y="1905000"/>
            <a:ext cx="3200400" cy="2136631"/>
          </a:xfrm>
          <a:prstGeom prst="rect">
            <a:avLst/>
          </a:prstGeom>
          <a:noFill/>
        </p:spPr>
      </p:pic>
      <p:pic>
        <p:nvPicPr>
          <p:cNvPr id="1028" name="Picture 4" descr="C:\Users\arsenescu_margareta\Desktop\nou\Scoala altfel\cozia.bmp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14400" y="1828800"/>
            <a:ext cx="902154" cy="914400"/>
          </a:xfrm>
          <a:prstGeom prst="rect">
            <a:avLst/>
          </a:prstGeom>
          <a:noFill/>
        </p:spPr>
      </p:pic>
      <p:pic>
        <p:nvPicPr>
          <p:cNvPr id="1029" name="Picture 5" descr="C:\Users\arsenescu_margareta\Desktop\nou\Scoala altfel\palatul-mogosoaia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267200" y="3520764"/>
            <a:ext cx="3733800" cy="2490956"/>
          </a:xfrm>
          <a:prstGeom prst="rect">
            <a:avLst/>
          </a:prstGeom>
          <a:noFill/>
        </p:spPr>
      </p:pic>
      <p:pic>
        <p:nvPicPr>
          <p:cNvPr id="1030" name="Picture 6" descr="C:\Users\arsenescu_margareta\Desktop\nou\Scoala altfel\mogosoaia.bmp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267200" y="3505200"/>
            <a:ext cx="609600" cy="12726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58477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da\Desktop\Collegium XXI\ZZZZZ Slideuri finale\slide gol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28600"/>
            <a:ext cx="9144000" cy="646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arsenescu_margareta\Desktop\nou\Scoala altfel\Manastirea-Humor-600x40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9600" y="2438400"/>
            <a:ext cx="3771900" cy="2514600"/>
          </a:xfrm>
          <a:prstGeom prst="rect">
            <a:avLst/>
          </a:prstGeom>
          <a:noFill/>
        </p:spPr>
      </p:pic>
      <p:pic>
        <p:nvPicPr>
          <p:cNvPr id="2054" name="Picture 6" descr="G:\Scoala Altfel\Histria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19600" y="3276600"/>
            <a:ext cx="4013200" cy="3009900"/>
          </a:xfrm>
          <a:prstGeom prst="rect">
            <a:avLst/>
          </a:prstGeom>
          <a:noFill/>
        </p:spPr>
      </p:pic>
      <p:pic>
        <p:nvPicPr>
          <p:cNvPr id="2055" name="Picture 7" descr="C:\Users\arsenescu_margareta\Desktop\nou\Scoala altfel\humor.bmp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9600" y="1981200"/>
            <a:ext cx="1014412" cy="1004887"/>
          </a:xfrm>
          <a:prstGeom prst="rect">
            <a:avLst/>
          </a:prstGeom>
          <a:noFill/>
        </p:spPr>
      </p:pic>
      <p:pic>
        <p:nvPicPr>
          <p:cNvPr id="2050" name="Picture 2" descr="C:\Users\arsenescu_margareta\Desktop\nou\Scoala altfel\patrim EU.bmp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391400" y="3276600"/>
            <a:ext cx="1084159" cy="107911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143000" y="4953000"/>
            <a:ext cx="2362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dirty="0" smtClean="0">
                <a:latin typeface="Times New Roman" pitchFamily="18" charset="0"/>
                <a:cs typeface="Times New Roman" pitchFamily="18" charset="0"/>
              </a:rPr>
              <a:t>Un număr de 31 de monumente istorice din România sunt incluse în patrimoniul mondial UNESCO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0" y="2438400"/>
            <a:ext cx="236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dirty="0" smtClean="0">
                <a:latin typeface="Times New Roman" pitchFamily="18" charset="0"/>
                <a:cs typeface="Times New Roman" pitchFamily="18" charset="0"/>
              </a:rPr>
              <a:t>Patru dintre monumentele istorice ale României fac parte din Patrimoniul European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9600" y="3276600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dirty="0" smtClean="0">
                <a:solidFill>
                  <a:srgbClr val="0070C0"/>
                </a:solidFill>
              </a:rPr>
              <a:t>Cetatea Histria</a:t>
            </a:r>
            <a:endParaRPr lang="en-US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4487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521</Words>
  <Application>Microsoft Office PowerPoint</Application>
  <PresentationFormat>On-screen Show (4:3)</PresentationFormat>
  <Paragraphs>36</Paragraphs>
  <Slides>38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Ada</dc:creator>
  <cp:lastModifiedBy>epureanu_ionut_sv</cp:lastModifiedBy>
  <cp:revision>39</cp:revision>
  <dcterms:created xsi:type="dcterms:W3CDTF">2014-03-31T22:44:35Z</dcterms:created>
  <dcterms:modified xsi:type="dcterms:W3CDTF">2017-04-04T11:55:15Z</dcterms:modified>
</cp:coreProperties>
</file>